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0.jpg" ContentType="image/jpg"/>
  <Override PartName="/ppt/notesSlides/notesSlide4.xml" ContentType="application/vnd.openxmlformats-officedocument.presentationml.notesSlide+xml"/>
  <Override PartName="/ppt/media/image11.jpg" ContentType="image/jpg"/>
  <Override PartName="/ppt/media/image12.jpg" ContentType="image/jpg"/>
  <Override PartName="/ppt/media/image13.jpg" ContentType="image/jpg"/>
  <Override PartName="/ppt/media/image14.jpg" ContentType="image/jpg"/>
  <Override PartName="/ppt/media/image16.jpg" ContentType="image/jp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36.jpg" ContentType="image/jpg"/>
  <Override PartName="/ppt/media/image37.jpg" ContentType="image/jpg"/>
  <Override PartName="/ppt/media/image38.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44.jpg" ContentType="image/jpg"/>
  <Override PartName="/ppt/media/image49.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567" r:id="rId2"/>
    <p:sldId id="589" r:id="rId3"/>
    <p:sldId id="590" r:id="rId4"/>
    <p:sldId id="636" r:id="rId5"/>
    <p:sldId id="659" r:id="rId6"/>
    <p:sldId id="663" r:id="rId7"/>
    <p:sldId id="591" r:id="rId8"/>
    <p:sldId id="613" r:id="rId9"/>
    <p:sldId id="617" r:id="rId10"/>
    <p:sldId id="634" r:id="rId11"/>
    <p:sldId id="261" r:id="rId12"/>
    <p:sldId id="262" r:id="rId13"/>
    <p:sldId id="615" r:id="rId14"/>
    <p:sldId id="620" r:id="rId15"/>
    <p:sldId id="621" r:id="rId16"/>
    <p:sldId id="625" r:id="rId17"/>
    <p:sldId id="624" r:id="rId18"/>
    <p:sldId id="667" r:id="rId19"/>
    <p:sldId id="275" r:id="rId20"/>
    <p:sldId id="276" r:id="rId21"/>
    <p:sldId id="665" r:id="rId22"/>
    <p:sldId id="632" r:id="rId23"/>
    <p:sldId id="666" r:id="rId24"/>
    <p:sldId id="278" r:id="rId25"/>
    <p:sldId id="279" r:id="rId26"/>
    <p:sldId id="631" r:id="rId27"/>
    <p:sldId id="282" r:id="rId28"/>
    <p:sldId id="284" r:id="rId29"/>
    <p:sldId id="664" r:id="rId30"/>
    <p:sldId id="668" r:id="rId31"/>
    <p:sldId id="669" r:id="rId32"/>
    <p:sldId id="670" r:id="rId33"/>
    <p:sldId id="629" r:id="rId34"/>
    <p:sldId id="333" r:id="rId35"/>
    <p:sldId id="334" r:id="rId36"/>
    <p:sldId id="671" r:id="rId37"/>
    <p:sldId id="637" r:id="rId38"/>
    <p:sldId id="638" r:id="rId39"/>
    <p:sldId id="336" r:id="rId40"/>
    <p:sldId id="337" r:id="rId41"/>
    <p:sldId id="341"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2FA0"/>
    <a:srgbClr val="FFC100"/>
    <a:srgbClr val="FF9300"/>
    <a:srgbClr val="212121"/>
    <a:srgbClr val="D5FC79"/>
    <a:srgbClr val="6E43CE"/>
    <a:srgbClr val="FFFFFF"/>
    <a:srgbClr val="0096FF"/>
    <a:srgbClr val="9E843B"/>
    <a:srgbClr val="DDB8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54" autoAdjust="0"/>
    <p:restoredTop sz="82978" autoAdjust="0"/>
  </p:normalViewPr>
  <p:slideViewPr>
    <p:cSldViewPr snapToGrid="0" snapToObjects="1">
      <p:cViewPr varScale="1">
        <p:scale>
          <a:sx n="172" d="100"/>
          <a:sy n="172" d="100"/>
        </p:scale>
        <p:origin x="302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7DD7B-2448-2541-AAB9-DBC91E31B327}" type="datetimeFigureOut">
              <a:rPr lang="en-US" smtClean="0"/>
              <a:t>1/2/23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E3131-3C16-194D-BD5A-6951E85A0BC3}" type="slidenum">
              <a:rPr lang="en-US" smtClean="0"/>
              <a:t>‹#›</a:t>
            </a:fld>
            <a:endParaRPr lang="en-US" dirty="0"/>
          </a:p>
        </p:txBody>
      </p:sp>
    </p:spTree>
    <p:extLst>
      <p:ext uri="{BB962C8B-B14F-4D97-AF65-F5344CB8AC3E}">
        <p14:creationId xmlns:p14="http://schemas.microsoft.com/office/powerpoint/2010/main" val="839905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1/2/23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dirty="0"/>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Computer#cite_note-FOOTNOTEEvans201839-38" TargetMode="External"/><Relationship Id="rId3" Type="http://schemas.openxmlformats.org/officeDocument/2006/relationships/hyperlink" Target="https://en.wikipedia.org/wiki/Microsecond" TargetMode="External"/><Relationship Id="rId7" Type="http://schemas.openxmlformats.org/officeDocument/2006/relationships/hyperlink" Target="https://en.wikipedia.org/wiki/Stored_program" TargetMode="External"/><Relationship Id="rId12" Type="http://schemas.openxmlformats.org/officeDocument/2006/relationships/hyperlink" Target="https://en.wikipedia.org/wiki/Computer#cite_note-Eniac-40"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Turing-complete" TargetMode="External"/><Relationship Id="rId11" Type="http://schemas.openxmlformats.org/officeDocument/2006/relationships/hyperlink" Target="https://en.wikipedia.org/wiki/J._Presper_Eckert" TargetMode="External"/><Relationship Id="rId5" Type="http://schemas.openxmlformats.org/officeDocument/2006/relationships/hyperlink" Target="https://en.wikipedia.org/wiki/Computer#cite_note-37" TargetMode="External"/><Relationship Id="rId10" Type="http://schemas.openxmlformats.org/officeDocument/2006/relationships/hyperlink" Target="https://en.wikipedia.org/wiki/John_Mauchly" TargetMode="External"/><Relationship Id="rId4" Type="http://schemas.openxmlformats.org/officeDocument/2006/relationships/hyperlink" Target="https://en.wikipedia.org/wiki/ENIAC" TargetMode="External"/><Relationship Id="rId9" Type="http://schemas.openxmlformats.org/officeDocument/2006/relationships/hyperlink" Target="https://en.wikipedia.org/wiki/Computer#cite_note-FOOTNOTELight1999459-3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from last year: </a:t>
            </a:r>
          </a:p>
          <a:p>
            <a:pPr marL="171450" indent="-171450">
              <a:buFontTx/>
              <a:buChar char="-"/>
            </a:pPr>
            <a:r>
              <a:rPr lang="en-US" dirty="0"/>
              <a:t>slight rearranging of DS problem statement, now: advancements that allow DS, problem of memory and time, broad statement regarding this class (we will show you methods to extract information from data, and operating in the constraints of computational power). Removed redundant slides with somewhat unrelatable big numbers</a:t>
            </a:r>
          </a:p>
          <a:p>
            <a:pPr marL="171450" indent="-171450">
              <a:buFontTx/>
              <a:buChar char="-"/>
            </a:pPr>
            <a:r>
              <a:rPr lang="en-US" dirty="0"/>
              <a:t>Added slide on intersection between physical sciences and DS as a motivator – it takes both skillsets to do this well</a:t>
            </a:r>
          </a:p>
          <a:p>
            <a:pPr marL="171450" indent="-171450">
              <a:buFontTx/>
              <a:buChar char="-"/>
            </a:pPr>
            <a:r>
              <a:rPr lang="en-US" dirty="0"/>
              <a:t>Slides on data management and visualization about the same, minor updates</a:t>
            </a:r>
          </a:p>
          <a:p>
            <a:pPr marL="171450" indent="-171450">
              <a:buFontTx/>
              <a:buChar char="-"/>
            </a:pPr>
            <a:r>
              <a:rPr lang="en-US" dirty="0"/>
              <a:t>Removed all but highest level ML content – not worth talking about overfitting and test sets yet. Just basic what is Supervised and unsupervised and an example of each</a:t>
            </a:r>
          </a:p>
          <a:p>
            <a:pPr marL="171450" indent="-171450">
              <a:buFontTx/>
              <a:buChar char="-"/>
            </a:pPr>
            <a:r>
              <a:rPr lang="en-US" dirty="0"/>
              <a:t>Added introduction to each toy dataset that will be used for the </a:t>
            </a:r>
            <a:r>
              <a:rPr lang="en-US"/>
              <a:t>whole class</a:t>
            </a:r>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1674921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31</a:t>
            </a:fld>
            <a:endParaRPr lang="en-US" dirty="0"/>
          </a:p>
        </p:txBody>
      </p:sp>
    </p:spTree>
    <p:extLst>
      <p:ext uri="{BB962C8B-B14F-4D97-AF65-F5344CB8AC3E}">
        <p14:creationId xmlns:p14="http://schemas.microsoft.com/office/powerpoint/2010/main" val="2723518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32</a:t>
            </a:fld>
            <a:endParaRPr lang="en-US" dirty="0"/>
          </a:p>
        </p:txBody>
      </p:sp>
    </p:spTree>
    <p:extLst>
      <p:ext uri="{BB962C8B-B14F-4D97-AF65-F5344CB8AC3E}">
        <p14:creationId xmlns:p14="http://schemas.microsoft.com/office/powerpoint/2010/main" val="1700506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a:t>
            </a:fld>
            <a:endParaRPr lang="en-US"/>
          </a:p>
        </p:txBody>
      </p:sp>
    </p:spTree>
    <p:extLst>
      <p:ext uri="{BB962C8B-B14F-4D97-AF65-F5344CB8AC3E}">
        <p14:creationId xmlns:p14="http://schemas.microsoft.com/office/powerpoint/2010/main" val="160027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11</a:t>
            </a:fld>
            <a:endParaRPr lang="en-US"/>
          </a:p>
        </p:txBody>
      </p:sp>
    </p:spTree>
    <p:extLst>
      <p:ext uri="{BB962C8B-B14F-4D97-AF65-F5344CB8AC3E}">
        <p14:creationId xmlns:p14="http://schemas.microsoft.com/office/powerpoint/2010/main" val="3248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12</a:t>
            </a:fld>
            <a:endParaRPr lang="en-US"/>
          </a:p>
        </p:txBody>
      </p:sp>
    </p:spTree>
    <p:extLst>
      <p:ext uri="{BB962C8B-B14F-4D97-AF65-F5344CB8AC3E}">
        <p14:creationId xmlns:p14="http://schemas.microsoft.com/office/powerpoint/2010/main" val="237684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RAM 1963</a:t>
            </a:r>
          </a:p>
          <a:p>
            <a:r>
              <a:rPr lang="en-US" dirty="0"/>
              <a:t>The basic machine cycle was 200 </a:t>
            </a:r>
            <a:r>
              <a:rPr lang="en-US" dirty="0">
                <a:hlinkClick r:id="rId3" tooltip="Microsecond"/>
              </a:rPr>
              <a:t>microseconds</a:t>
            </a:r>
            <a:r>
              <a:rPr lang="en-US" dirty="0"/>
              <a:t> (20 cycles of the 100 kHz clock in the cycling unit), or 5,000 cycles per second for operations on the 10-digit numbers. In one of these cycles, ENIAC could write a number to a register, read a number from a register, or add/subtract two numbers. </a:t>
            </a:r>
          </a:p>
          <a:p>
            <a:r>
              <a:rPr lang="en-US" dirty="0"/>
              <a:t>The </a:t>
            </a:r>
            <a:r>
              <a:rPr lang="en-US" dirty="0">
                <a:hlinkClick r:id="rId4" tooltip="ENIAC"/>
              </a:rPr>
              <a:t>ENIAC</a:t>
            </a:r>
            <a:r>
              <a:rPr lang="en-US" baseline="30000" dirty="0">
                <a:hlinkClick r:id="rId5"/>
              </a:rPr>
              <a:t>[37]</a:t>
            </a:r>
            <a:r>
              <a:rPr lang="en-US" dirty="0"/>
              <a:t> (Electronic Numerical Integrator and Computer) was the first electronic programmable computer built in the U.S. Although the ENIAC was similar to the Colossus, it was much faster, more flexible, and it was </a:t>
            </a:r>
            <a:r>
              <a:rPr lang="en-US" dirty="0">
                <a:hlinkClick r:id="rId6"/>
              </a:rPr>
              <a:t>Turing-complete</a:t>
            </a:r>
            <a:r>
              <a:rPr lang="en-US" dirty="0"/>
              <a:t>. Like the Colossus, a "program" on the ENIAC was defined by the states of its patch cables and switches, a far cry from the </a:t>
            </a:r>
            <a:r>
              <a:rPr lang="en-US" dirty="0">
                <a:hlinkClick r:id="rId7" tooltip="Stored program"/>
              </a:rPr>
              <a:t>stored program</a:t>
            </a:r>
            <a:r>
              <a:rPr lang="en-US" dirty="0"/>
              <a:t> electronic machines that came later. Once a program was written, it had to be mechanically set into the machine with manual resetting of plugs and switches. The programmers of the ENIAC were six women, often known collectively as the "ENIAC girls".</a:t>
            </a:r>
            <a:r>
              <a:rPr lang="en-US" baseline="30000" dirty="0">
                <a:hlinkClick r:id="rId8"/>
              </a:rPr>
              <a:t>[38]</a:t>
            </a:r>
            <a:r>
              <a:rPr lang="en-US" baseline="30000" dirty="0">
                <a:hlinkClick r:id="rId9"/>
              </a:rPr>
              <a:t>[39]</a:t>
            </a:r>
            <a:r>
              <a:rPr lang="en-US" dirty="0"/>
              <a:t> </a:t>
            </a:r>
          </a:p>
          <a:p>
            <a:r>
              <a:rPr lang="en-US" dirty="0"/>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dirty="0">
                <a:hlinkClick r:id="rId10" tooltip="John Mauchly"/>
              </a:rPr>
              <a:t>John Mauchly</a:t>
            </a:r>
            <a:r>
              <a:rPr lang="en-US" dirty="0"/>
              <a:t> and </a:t>
            </a:r>
            <a:r>
              <a:rPr lang="en-US" dirty="0">
                <a:hlinkClick r:id="rId11" tooltip="J. Presper Eckert"/>
              </a:rPr>
              <a:t>J. Presper Eckert</a:t>
            </a:r>
            <a:r>
              <a:rPr lang="en-US" dirty="0"/>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baseline="30000" dirty="0">
                <a:hlinkClick r:id="rId12"/>
              </a:rPr>
              <a:t>[40]</a:t>
            </a:r>
            <a:r>
              <a:rPr lang="en-US" dirty="0"/>
              <a:t> </a:t>
            </a:r>
          </a:p>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13</a:t>
            </a:fld>
            <a:endParaRPr lang="en-US" dirty="0"/>
          </a:p>
        </p:txBody>
      </p:sp>
    </p:spTree>
    <p:extLst>
      <p:ext uri="{BB962C8B-B14F-4D97-AF65-F5344CB8AC3E}">
        <p14:creationId xmlns:p14="http://schemas.microsoft.com/office/powerpoint/2010/main" val="3211353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16</a:t>
            </a:fld>
            <a:endParaRPr lang="en-US" dirty="0"/>
          </a:p>
        </p:txBody>
      </p:sp>
    </p:spTree>
    <p:extLst>
      <p:ext uri="{BB962C8B-B14F-4D97-AF65-F5344CB8AC3E}">
        <p14:creationId xmlns:p14="http://schemas.microsoft.com/office/powerpoint/2010/main" val="3722951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26</a:t>
            </a:fld>
            <a:endParaRPr lang="en-US" dirty="0"/>
          </a:p>
        </p:txBody>
      </p:sp>
    </p:spTree>
    <p:extLst>
      <p:ext uri="{BB962C8B-B14F-4D97-AF65-F5344CB8AC3E}">
        <p14:creationId xmlns:p14="http://schemas.microsoft.com/office/powerpoint/2010/main" val="3601665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28</a:t>
            </a:fld>
            <a:endParaRPr lang="en-US"/>
          </a:p>
        </p:txBody>
      </p:sp>
    </p:spTree>
    <p:extLst>
      <p:ext uri="{BB962C8B-B14F-4D97-AF65-F5344CB8AC3E}">
        <p14:creationId xmlns:p14="http://schemas.microsoft.com/office/powerpoint/2010/main" val="4048838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30</a:t>
            </a:fld>
            <a:endParaRPr lang="en-US" dirty="0"/>
          </a:p>
        </p:txBody>
      </p:sp>
    </p:spTree>
    <p:extLst>
      <p:ext uri="{BB962C8B-B14F-4D97-AF65-F5344CB8AC3E}">
        <p14:creationId xmlns:p14="http://schemas.microsoft.com/office/powerpoint/2010/main" val="1029579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200" b="1" i="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0" i="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1/2/23</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1/2/23</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1/2/23</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2370"/>
          </a:xfrm>
        </p:spPr>
        <p:txBody>
          <a:bodyPr/>
          <a:lstStyle>
            <a:lvl1pPr>
              <a:defRPr sz="3500" b="1" i="0">
                <a:solidFill>
                  <a:schemeClr val="tx1">
                    <a:lumMod val="85000"/>
                    <a:lumOff val="15000"/>
                  </a:schemeClr>
                </a:solidFill>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664303"/>
            <a:ext cx="8229600" cy="5057172"/>
          </a:xfrm>
        </p:spPr>
        <p:txBody>
          <a:bodyPr/>
          <a:lstStyle>
            <a:lvl1pPr>
              <a:defRPr sz="2400" b="0" i="0">
                <a:latin typeface="Lato" panose="020F0502020204030203" pitchFamily="34" charset="0"/>
                <a:ea typeface="Lato" panose="020F0502020204030203" pitchFamily="34" charset="0"/>
                <a:cs typeface="Lato" panose="020F0502020204030203" pitchFamily="34" charset="0"/>
              </a:defRPr>
            </a:lvl1pPr>
            <a:lvl2pPr>
              <a:defRPr sz="2200"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vl4pPr>
              <a:defRPr b="0" i="0">
                <a:latin typeface="Lato" panose="020F0502020204030203" pitchFamily="34" charset="0"/>
                <a:ea typeface="Lato" panose="020F0502020204030203" pitchFamily="34" charset="0"/>
                <a:cs typeface="Lato" panose="020F0502020204030203" pitchFamily="34" charset="0"/>
              </a:defRPr>
            </a:lvl4pPr>
            <a:lvl5pPr>
              <a:defRPr b="0" i="0">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1/2/23</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1/2/23</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1/2/23</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2564" y="1652522"/>
            <a:ext cx="4040188" cy="639762"/>
          </a:xfrm>
        </p:spPr>
        <p:txBody>
          <a:bodyPr anchor="b"/>
          <a:lstStyle>
            <a:lvl1pPr marL="0" indent="0">
              <a:buNone/>
              <a:defRPr sz="2400" b="0" i="0">
                <a:latin typeface="Lato Light" panose="020F0502020204030203" pitchFamily="34" charset="0"/>
                <a:ea typeface="Lato Light" panose="020F0502020204030203" pitchFamily="34" charset="0"/>
                <a:cs typeface="Lato Light"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405061"/>
            <a:ext cx="4040188" cy="3721101"/>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6525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05061"/>
            <a:ext cx="4041775" cy="3721102"/>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1/2/23</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1/2/23</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1/2/23</a:t>
            </a:fld>
            <a:endParaRPr lang="en-US" dirty="0">
              <a:latin typeface="Helvetica Neue Light" panose="02000403000000020004" pitchFamily="2" charset="0"/>
              <a:ea typeface="Helvetica Neue Light" panose="02000403000000020004" pitchFamily="2"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1/2/23</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1/2/23</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600" y="183840"/>
            <a:ext cx="8229600" cy="91953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59284"/>
            <a:ext cx="8229600" cy="5198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stretch>
            <a:fillRect/>
          </a:stretch>
        </p:blipFill>
        <p:spPr>
          <a:xfrm>
            <a:off x="0" y="68646"/>
            <a:ext cx="965200" cy="952500"/>
          </a:xfrm>
          <a:prstGeom prst="rect">
            <a:avLst/>
          </a:prstGeom>
        </p:spPr>
      </p:pic>
      <p:pic>
        <p:nvPicPr>
          <p:cNvPr id="8" name="Picture 7"/>
          <p:cNvPicPr>
            <a:picLocks noChangeAspect="1"/>
          </p:cNvPicPr>
          <p:nvPr userDrawn="1"/>
        </p:nvPicPr>
        <p:blipFill>
          <a:blip r:embed="rId14"/>
          <a:stretch>
            <a:fillRect/>
          </a:stretch>
        </p:blipFill>
        <p:spPr>
          <a:xfrm>
            <a:off x="8134350" y="68646"/>
            <a:ext cx="876300" cy="967282"/>
          </a:xfrm>
          <a:prstGeom prst="rect">
            <a:avLst/>
          </a:prstGeom>
        </p:spPr>
      </p:pic>
      <p:sp>
        <p:nvSpPr>
          <p:cNvPr id="11" name="Rectangle 10"/>
          <p:cNvSpPr/>
          <p:nvPr userDrawn="1"/>
        </p:nvSpPr>
        <p:spPr>
          <a:xfrm>
            <a:off x="244475" y="1208467"/>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b="0" i="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p:titleStyle>
    <p:bodyStyle>
      <a:lvl1pPr marL="342900" indent="-3429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buFont typeface="Arial"/>
        <a:buChar char="–"/>
        <a:defRPr sz="22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mailto:nlsschim@uw.edu" TargetMode="External"/><Relationship Id="rId2" Type="http://schemas.openxmlformats.org/officeDocument/2006/relationships/hyperlink" Target="mailto:odollar@uw.edu" TargetMode="Externa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hyperlink" Target="https://en.wikipedia.org/wiki/Computer#First_computing_device" TargetMode="External"/><Relationship Id="rId4" Type="http://schemas.openxmlformats.org/officeDocument/2006/relationships/hyperlink" Target="https://www.olcf.ornl.gov/summi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9.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371/journal.pcbi.101061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uwdirect.github.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2.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uwdirect.github.io/code_of_conduct.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mailto:evankomp+dsmcer@uw.edu"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mailto:dacb@uw.edu"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oi.org/10.1146/annurev-chembioeng-101220-102232"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31" y="2109924"/>
            <a:ext cx="9144000" cy="1079922"/>
          </a:xfrm>
        </p:spPr>
        <p:txBody>
          <a:bodyPr>
            <a:noAutofit/>
          </a:bodyPr>
          <a:lstStyle/>
          <a:p>
            <a:r>
              <a:rPr lang="en-US" sz="2800" dirty="0"/>
              <a:t>Data Science Methods for </a:t>
            </a:r>
            <a:br>
              <a:rPr lang="en-US" sz="2800" dirty="0"/>
            </a:br>
            <a:r>
              <a:rPr lang="en-US" sz="2800" dirty="0"/>
              <a:t>Clean Energy Research (DSMCER)</a:t>
            </a:r>
            <a:br>
              <a:rPr lang="en-US" sz="2800" dirty="0"/>
            </a:br>
            <a:r>
              <a:rPr lang="en-US" sz="2800" dirty="0">
                <a:solidFill>
                  <a:srgbClr val="6E43CE"/>
                </a:solidFill>
              </a:rPr>
              <a:t>&amp;</a:t>
            </a:r>
            <a:br>
              <a:rPr lang="en-US" sz="2800" dirty="0"/>
            </a:br>
            <a:r>
              <a:rPr lang="en-US" sz="2800" dirty="0">
                <a:solidFill>
                  <a:schemeClr val="tx1"/>
                </a:solidFill>
              </a:rPr>
              <a:t>Software Engineering for (SEMDS)</a:t>
            </a:r>
            <a:br>
              <a:rPr lang="en-US" sz="2800" dirty="0">
                <a:solidFill>
                  <a:schemeClr val="tx1"/>
                </a:solidFill>
              </a:rPr>
            </a:br>
            <a:r>
              <a:rPr lang="en-US" sz="2800" dirty="0">
                <a:solidFill>
                  <a:schemeClr val="tx1"/>
                </a:solidFill>
              </a:rPr>
              <a:t>Molecular Data Scientists</a:t>
            </a:r>
          </a:p>
        </p:txBody>
      </p:sp>
      <p:sp>
        <p:nvSpPr>
          <p:cNvPr id="3" name="Subtitle 2"/>
          <p:cNvSpPr>
            <a:spLocks noGrp="1"/>
          </p:cNvSpPr>
          <p:nvPr>
            <p:ph type="subTitle" idx="1"/>
          </p:nvPr>
        </p:nvSpPr>
        <p:spPr>
          <a:xfrm>
            <a:off x="4930392" y="5616512"/>
            <a:ext cx="3841652" cy="1393472"/>
          </a:xfrm>
        </p:spPr>
        <p:txBody>
          <a:bodyPr>
            <a:normAutofit/>
          </a:body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Evan </a:t>
            </a:r>
            <a:r>
              <a:rPr lang="en-US" sz="2400" b="1" dirty="0" err="1">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Komp</a:t>
            </a:r>
            <a:endPar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endParaRP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Chemical Engineering</a:t>
            </a:r>
          </a:p>
        </p:txBody>
      </p:sp>
      <p:sp>
        <p:nvSpPr>
          <p:cNvPr id="6" name="Rectangle 5"/>
          <p:cNvSpPr/>
          <p:nvPr/>
        </p:nvSpPr>
        <p:spPr>
          <a:xfrm>
            <a:off x="0" y="-166404"/>
            <a:ext cx="9144000" cy="17899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619820" y="246012"/>
            <a:ext cx="2157313" cy="923330"/>
          </a:xfrm>
          <a:prstGeom prst="rect">
            <a:avLst/>
          </a:prstGeom>
          <a:noFill/>
        </p:spPr>
        <p:txBody>
          <a:bodyPr wrap="square" rtlCol="0">
            <a:spAutoFit/>
          </a:bodyPr>
          <a:lstStyle/>
          <a:p>
            <a:pPr algn="r"/>
            <a:r>
              <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Advancing data-intensive discovery in all fields</a:t>
            </a:r>
          </a:p>
        </p:txBody>
      </p:sp>
      <p:sp>
        <p:nvSpPr>
          <p:cNvPr id="8" name="TextBox 7"/>
          <p:cNvSpPr txBox="1"/>
          <p:nvPr/>
        </p:nvSpPr>
        <p:spPr>
          <a:xfrm>
            <a:off x="1205626" y="188895"/>
            <a:ext cx="2107749" cy="923330"/>
          </a:xfrm>
          <a:prstGeom prst="rect">
            <a:avLst/>
          </a:prstGeom>
          <a:noFill/>
        </p:spPr>
        <p:txBody>
          <a:bodyPr wrap="square" rtlCol="0">
            <a:spAutoFit/>
          </a:bodyPr>
          <a:lstStyle/>
          <a:p>
            <a:r>
              <a:rPr lang="en-US" dirty="0">
                <a:solidFill>
                  <a:srgbClr val="9E843B"/>
                </a:solidFill>
                <a:latin typeface="Helvetica Neue" panose="02000503000000020004" pitchFamily="2" charset="0"/>
                <a:ea typeface="Helvetica Neue" panose="02000503000000020004" pitchFamily="2" charset="0"/>
                <a:cs typeface="Helvetica Neue" panose="02000503000000020004" pitchFamily="2" charset="0"/>
              </a:rPr>
              <a:t>Knowledge and solutions for a changing world</a:t>
            </a:r>
          </a:p>
        </p:txBody>
      </p:sp>
      <p:pic>
        <p:nvPicPr>
          <p:cNvPr id="4" name="Picture 3"/>
          <p:cNvPicPr>
            <a:picLocks noChangeAspect="1"/>
          </p:cNvPicPr>
          <p:nvPr/>
        </p:nvPicPr>
        <p:blipFill>
          <a:blip r:embed="rId3"/>
          <a:stretch>
            <a:fillRect/>
          </a:stretch>
        </p:blipFill>
        <p:spPr>
          <a:xfrm>
            <a:off x="228600" y="188029"/>
            <a:ext cx="965200" cy="952500"/>
          </a:xfrm>
          <a:prstGeom prst="rect">
            <a:avLst/>
          </a:prstGeom>
        </p:spPr>
      </p:pic>
      <p:pic>
        <p:nvPicPr>
          <p:cNvPr id="5" name="Picture 4"/>
          <p:cNvPicPr>
            <a:picLocks noChangeAspect="1"/>
          </p:cNvPicPr>
          <p:nvPr/>
        </p:nvPicPr>
        <p:blipFill>
          <a:blip r:embed="rId4"/>
          <a:stretch>
            <a:fillRect/>
          </a:stretch>
        </p:blipFill>
        <p:spPr>
          <a:xfrm>
            <a:off x="7938374" y="229006"/>
            <a:ext cx="876300" cy="967282"/>
          </a:xfrm>
          <a:prstGeom prst="rect">
            <a:avLst/>
          </a:prstGeom>
        </p:spPr>
      </p:pic>
      <p:pic>
        <p:nvPicPr>
          <p:cNvPr id="9" name="Picture 8"/>
          <p:cNvPicPr>
            <a:picLocks noChangeAspect="1"/>
          </p:cNvPicPr>
          <p:nvPr/>
        </p:nvPicPr>
        <p:blipFill>
          <a:blip r:embed="rId5"/>
          <a:stretch>
            <a:fillRect/>
          </a:stretch>
        </p:blipFill>
        <p:spPr>
          <a:xfrm>
            <a:off x="4114991" y="97861"/>
            <a:ext cx="967282" cy="967282"/>
          </a:xfrm>
          <a:prstGeom prst="rect">
            <a:avLst/>
          </a:prstGeom>
        </p:spPr>
      </p:pic>
      <p:sp>
        <p:nvSpPr>
          <p:cNvPr id="10" name="TextBox 9"/>
          <p:cNvSpPr txBox="1"/>
          <p:nvPr/>
        </p:nvSpPr>
        <p:spPr>
          <a:xfrm>
            <a:off x="3429301" y="1080743"/>
            <a:ext cx="2218676" cy="369332"/>
          </a:xfrm>
          <a:prstGeom prst="rect">
            <a:avLst/>
          </a:prstGeom>
          <a:noFill/>
        </p:spPr>
        <p:txBody>
          <a:bodyPr wrap="square" rtlCol="0">
            <a:spAutoFit/>
          </a:bodyPr>
          <a:lstStyle/>
          <a:p>
            <a:pPr algn="ctr"/>
            <a:r>
              <a:rPr lang="en-US" dirty="0">
                <a:solidFill>
                  <a:srgbClr val="002060"/>
                </a:solidFill>
                <a:latin typeface="Helvetica Neue Medium" panose="02000503000000020004" pitchFamily="2" charset="0"/>
                <a:ea typeface="Helvetica Neue Medium" panose="02000503000000020004" pitchFamily="2" charset="0"/>
                <a:cs typeface="Helvetica Neue Medium" panose="02000503000000020004" pitchFamily="2" charset="0"/>
              </a:rPr>
              <a:t>Be boundless</a:t>
            </a:r>
          </a:p>
        </p:txBody>
      </p:sp>
      <p:sp>
        <p:nvSpPr>
          <p:cNvPr id="11" name="Rectangle 10"/>
          <p:cNvSpPr/>
          <p:nvPr/>
        </p:nvSpPr>
        <p:spPr>
          <a:xfrm>
            <a:off x="228600" y="538332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3" name="Rectangle 12"/>
          <p:cNvSpPr/>
          <p:nvPr/>
        </p:nvSpPr>
        <p:spPr>
          <a:xfrm>
            <a:off x="228600" y="3756672"/>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4" name="Title 1"/>
          <p:cNvSpPr txBox="1">
            <a:spLocks/>
          </p:cNvSpPr>
          <p:nvPr/>
        </p:nvSpPr>
        <p:spPr>
          <a:xfrm>
            <a:off x="614122" y="3457819"/>
            <a:ext cx="777240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latin typeface="Lato" panose="020F0502020204030203" pitchFamily="34" charset="0"/>
                <a:ea typeface="Lato" panose="020F0502020204030203" pitchFamily="34" charset="0"/>
                <a:cs typeface="Lato" panose="020F0502020204030203" pitchFamily="34" charset="0"/>
              </a:rPr>
              <a:t>UW DIRECT</a:t>
            </a:r>
          </a:p>
          <a:p>
            <a:r>
              <a:rPr lang="en-US" sz="2400" dirty="0">
                <a:latin typeface="Lato" panose="020F0502020204030203" pitchFamily="34" charset="0"/>
                <a:ea typeface="Lato" panose="020F0502020204030203" pitchFamily="34" charset="0"/>
                <a:cs typeface="Lato" panose="020F0502020204030203" pitchFamily="34" charset="0"/>
              </a:rPr>
              <a:t>(Data Intensive Research Enabling Cutting-edge Tech)</a:t>
            </a:r>
          </a:p>
          <a:p>
            <a:r>
              <a:rPr lang="en-US" sz="2400" dirty="0">
                <a:latin typeface="Lato" panose="020F0502020204030203" pitchFamily="34" charset="0"/>
                <a:ea typeface="Lato" panose="020F0502020204030203" pitchFamily="34" charset="0"/>
                <a:cs typeface="Lato" panose="020F0502020204030203" pitchFamily="34" charset="0"/>
                <a:hlinkClick r:id="rId6"/>
              </a:rPr>
              <a:t>https://uwdirect.github.io</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15" name="Subtitle 2">
            <a:extLst>
              <a:ext uri="{FF2B5EF4-FFF2-40B4-BE49-F238E27FC236}">
                <a16:creationId xmlns:a16="http://schemas.microsoft.com/office/drawing/2014/main" id="{56B8CB9A-C0BD-4236-B1BF-74EBC91DE77A}"/>
              </a:ext>
            </a:extLst>
          </p:cNvPr>
          <p:cNvSpPr txBox="1">
            <a:spLocks/>
          </p:cNvSpPr>
          <p:nvPr/>
        </p:nvSpPr>
        <p:spPr>
          <a:xfrm>
            <a:off x="66194" y="5622718"/>
            <a:ext cx="5139397" cy="115045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Dave Beck (</a:t>
            </a:r>
            <a:r>
              <a:rPr lang="en-US" sz="2400" b="1" dirty="0" err="1">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dacb</a:t>
            </a:r>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eScience/Chemical Engineering</a:t>
            </a:r>
          </a:p>
          <a:p>
            <a:endPar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6255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B4AE-370D-9048-9E3E-15D397EFC750}"/>
              </a:ext>
            </a:extLst>
          </p:cNvPr>
          <p:cNvSpPr>
            <a:spLocks noGrp="1"/>
          </p:cNvSpPr>
          <p:nvPr>
            <p:ph type="title"/>
          </p:nvPr>
        </p:nvSpPr>
        <p:spPr/>
        <p:txBody>
          <a:bodyPr/>
          <a:lstStyle/>
          <a:p>
            <a:r>
              <a:rPr lang="en-US" dirty="0"/>
              <a:t>Teaching Assistants</a:t>
            </a:r>
          </a:p>
        </p:txBody>
      </p:sp>
      <p:sp>
        <p:nvSpPr>
          <p:cNvPr id="4" name="TextBox 3">
            <a:extLst>
              <a:ext uri="{FF2B5EF4-FFF2-40B4-BE49-F238E27FC236}">
                <a16:creationId xmlns:a16="http://schemas.microsoft.com/office/drawing/2014/main" id="{CDF38E82-520A-F044-9C49-F932BC369394}"/>
              </a:ext>
            </a:extLst>
          </p:cNvPr>
          <p:cNvSpPr txBox="1"/>
          <p:nvPr/>
        </p:nvSpPr>
        <p:spPr>
          <a:xfrm>
            <a:off x="605883" y="5737225"/>
            <a:ext cx="4639456" cy="400110"/>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odollar@uw.edu</a:t>
            </a:r>
            <a:r>
              <a:rPr lang="en-US" sz="2000" dirty="0">
                <a:latin typeface="Lato" panose="020F0502020204030203" pitchFamily="34" charset="0"/>
                <a:ea typeface="Lato" panose="020F0502020204030203" pitchFamily="34" charset="0"/>
                <a:cs typeface="Lato" panose="020F0502020204030203" pitchFamily="34" charset="0"/>
              </a:rPr>
              <a:t> </a:t>
            </a:r>
          </a:p>
        </p:txBody>
      </p:sp>
      <p:sp>
        <p:nvSpPr>
          <p:cNvPr id="8" name="TextBox 7">
            <a:extLst>
              <a:ext uri="{FF2B5EF4-FFF2-40B4-BE49-F238E27FC236}">
                <a16:creationId xmlns:a16="http://schemas.microsoft.com/office/drawing/2014/main" id="{2CA2A1F0-7D55-3FE7-BBEB-6989DDF0BF03}"/>
              </a:ext>
            </a:extLst>
          </p:cNvPr>
          <p:cNvSpPr txBox="1"/>
          <p:nvPr/>
        </p:nvSpPr>
        <p:spPr>
          <a:xfrm>
            <a:off x="5449229" y="5737225"/>
            <a:ext cx="4639456" cy="400110"/>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 </a:t>
            </a:r>
            <a:r>
              <a:rPr lang="en-US" sz="2000" dirty="0">
                <a:latin typeface="Lato" panose="020F0502020204030203" pitchFamily="34" charset="0"/>
                <a:ea typeface="Lato" panose="020F0502020204030203" pitchFamily="34" charset="0"/>
                <a:cs typeface="Lato" panose="020F0502020204030203" pitchFamily="34" charset="0"/>
                <a:hlinkClick r:id="rId3"/>
              </a:rPr>
              <a:t>nlsschim@uw.edu</a:t>
            </a:r>
            <a:r>
              <a:rPr lang="en-US" sz="2000" dirty="0">
                <a:latin typeface="Lato" panose="020F0502020204030203" pitchFamily="34" charset="0"/>
                <a:ea typeface="Lato" panose="020F0502020204030203" pitchFamily="34" charset="0"/>
                <a:cs typeface="Lato" panose="020F0502020204030203" pitchFamily="34" charset="0"/>
              </a:rPr>
              <a:t> </a:t>
            </a:r>
          </a:p>
        </p:txBody>
      </p:sp>
      <p:pic>
        <p:nvPicPr>
          <p:cNvPr id="11" name="Picture 10" descr="A picture containing text, person, accessory&#10;&#10;Description automatically generated">
            <a:extLst>
              <a:ext uri="{FF2B5EF4-FFF2-40B4-BE49-F238E27FC236}">
                <a16:creationId xmlns:a16="http://schemas.microsoft.com/office/drawing/2014/main" id="{E81B71ED-6C02-98CD-43B2-C12EAF6E0420}"/>
              </a:ext>
            </a:extLst>
          </p:cNvPr>
          <p:cNvPicPr>
            <a:picLocks noChangeAspect="1"/>
          </p:cNvPicPr>
          <p:nvPr/>
        </p:nvPicPr>
        <p:blipFill>
          <a:blip r:embed="rId4"/>
          <a:stretch>
            <a:fillRect/>
          </a:stretch>
        </p:blipFill>
        <p:spPr>
          <a:xfrm>
            <a:off x="685181" y="2388219"/>
            <a:ext cx="3180576" cy="3180576"/>
          </a:xfrm>
          <a:prstGeom prst="rect">
            <a:avLst/>
          </a:prstGeom>
        </p:spPr>
      </p:pic>
      <p:sp>
        <p:nvSpPr>
          <p:cNvPr id="13" name="Title 1">
            <a:extLst>
              <a:ext uri="{FF2B5EF4-FFF2-40B4-BE49-F238E27FC236}">
                <a16:creationId xmlns:a16="http://schemas.microsoft.com/office/drawing/2014/main" id="{3C2E12FA-2B52-545C-BAC4-FC075F10054A}"/>
              </a:ext>
            </a:extLst>
          </p:cNvPr>
          <p:cNvSpPr txBox="1">
            <a:spLocks/>
          </p:cNvSpPr>
          <p:nvPr/>
        </p:nvSpPr>
        <p:spPr>
          <a:xfrm>
            <a:off x="1234068" y="1530191"/>
            <a:ext cx="1903142" cy="93237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r>
              <a:rPr lang="en-US" dirty="0"/>
              <a:t>Orion</a:t>
            </a:r>
          </a:p>
        </p:txBody>
      </p:sp>
    </p:spTree>
    <p:extLst>
      <p:ext uri="{BB962C8B-B14F-4D97-AF65-F5344CB8AC3E}">
        <p14:creationId xmlns:p14="http://schemas.microsoft.com/office/powerpoint/2010/main" val="3571360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0802" y="513493"/>
            <a:ext cx="4942840" cy="597599"/>
          </a:xfrm>
          <a:prstGeom prst="rect">
            <a:avLst/>
          </a:prstGeom>
        </p:spPr>
        <p:txBody>
          <a:bodyPr vert="horz" wrap="square" lIns="0" tIns="12700" rIns="0" bIns="0" rtlCol="0">
            <a:spAutoFit/>
          </a:bodyPr>
          <a:lstStyle/>
          <a:p>
            <a:pPr marL="12700">
              <a:lnSpc>
                <a:spcPct val="100000"/>
              </a:lnSpc>
              <a:spcBef>
                <a:spcPts val="100"/>
              </a:spcBef>
            </a:pPr>
            <a:r>
              <a:rPr lang="en-US" spc="-30" dirty="0"/>
              <a:t>Data + science</a:t>
            </a:r>
            <a:r>
              <a:rPr spc="-5" dirty="0"/>
              <a:t>?</a:t>
            </a:r>
            <a:r>
              <a:rPr lang="en-US" spc="-5" dirty="0"/>
              <a:t> </a:t>
            </a:r>
            <a:endParaRPr spc="-5" dirty="0"/>
          </a:p>
        </p:txBody>
      </p:sp>
      <p:sp>
        <p:nvSpPr>
          <p:cNvPr id="5" name="object 5"/>
          <p:cNvSpPr txBox="1"/>
          <p:nvPr/>
        </p:nvSpPr>
        <p:spPr>
          <a:xfrm>
            <a:off x="-284812" y="4363500"/>
            <a:ext cx="9368852" cy="2291653"/>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800" b="1" spc="-5" dirty="0">
                <a:latin typeface="Lato Heavy" panose="020F0502020204030203" pitchFamily="34" charset="0"/>
                <a:ea typeface="Lato Heavy" panose="020F0502020204030203" pitchFamily="34" charset="0"/>
                <a:cs typeface="Lato Heavy" panose="020F0502020204030203" pitchFamily="34" charset="0"/>
              </a:rPr>
              <a:t>Science</a:t>
            </a:r>
            <a:r>
              <a:rPr lang="en-US" sz="2800" b="1" spc="-5" dirty="0">
                <a:latin typeface="Lato Heavy" panose="020F0502020204030203" pitchFamily="34" charset="0"/>
                <a:ea typeface="Lato Heavy" panose="020F0502020204030203" pitchFamily="34" charset="0"/>
                <a:cs typeface="Lato Heavy" panose="020F0502020204030203" pitchFamily="34" charset="0"/>
              </a:rPr>
              <a:t>, Art </a:t>
            </a:r>
            <a:r>
              <a:rPr sz="2800" b="1" dirty="0">
                <a:latin typeface="Lato Heavy" panose="020F0502020204030203" pitchFamily="34" charset="0"/>
                <a:ea typeface="Lato Heavy" panose="020F0502020204030203" pitchFamily="34" charset="0"/>
                <a:cs typeface="Lato Heavy" panose="020F0502020204030203" pitchFamily="34" charset="0"/>
              </a:rPr>
              <a:t>&amp;</a:t>
            </a:r>
            <a:r>
              <a:rPr sz="2800" b="1" spc="-5" dirty="0">
                <a:latin typeface="Lato Heavy" panose="020F0502020204030203" pitchFamily="34" charset="0"/>
                <a:ea typeface="Lato Heavy" panose="020F0502020204030203" pitchFamily="34" charset="0"/>
                <a:cs typeface="Lato Heavy" panose="020F0502020204030203" pitchFamily="34" charset="0"/>
              </a:rPr>
              <a:t> </a:t>
            </a:r>
            <a:r>
              <a:rPr lang="en-US" sz="2800" b="1" spc="-5" dirty="0">
                <a:latin typeface="Lato Heavy" panose="020F0502020204030203" pitchFamily="34" charset="0"/>
                <a:ea typeface="Lato Heavy" panose="020F0502020204030203" pitchFamily="34" charset="0"/>
                <a:cs typeface="Lato Heavy" panose="020F0502020204030203" pitchFamily="34" charset="0"/>
              </a:rPr>
              <a:t>E</a:t>
            </a:r>
            <a:r>
              <a:rPr sz="2800" b="1" spc="-5" dirty="0">
                <a:latin typeface="Lato Heavy" panose="020F0502020204030203" pitchFamily="34" charset="0"/>
                <a:ea typeface="Lato Heavy" panose="020F0502020204030203" pitchFamily="34" charset="0"/>
                <a:cs typeface="Lato Heavy" panose="020F0502020204030203" pitchFamily="34" charset="0"/>
              </a:rPr>
              <a:t>ngineering</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Physical Sciences</a:t>
            </a:r>
            <a:r>
              <a:rPr lang="en-US" sz="2400" spc="-5" dirty="0">
                <a:latin typeface="Lato" panose="020F0502020204030203" pitchFamily="34" charset="0"/>
                <a:ea typeface="Lato" panose="020F0502020204030203" pitchFamily="34" charset="0"/>
                <a:cs typeface="Lato" panose="020F0502020204030203" pitchFamily="34" charset="0"/>
              </a:rPr>
              <a:t>: Physics, Chemistry, Biology, Molecular science</a:t>
            </a:r>
          </a:p>
          <a:p>
            <a:pPr marL="755650" lvl="1" indent="-285750">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Engineering</a:t>
            </a:r>
            <a:r>
              <a:rPr lang="en-US" sz="2400" spc="-5" dirty="0">
                <a:latin typeface="Lato" panose="020F0502020204030203" pitchFamily="34" charset="0"/>
                <a:ea typeface="Lato" panose="020F0502020204030203" pitchFamily="34" charset="0"/>
                <a:cs typeface="Lato" panose="020F0502020204030203" pitchFamily="34" charset="0"/>
              </a:rPr>
              <a:t>: </a:t>
            </a:r>
            <a:r>
              <a:rPr lang="en-US" sz="2400" spc="-10" dirty="0">
                <a:latin typeface="Lato" panose="020F0502020204030203" pitchFamily="34" charset="0"/>
                <a:ea typeface="Lato" panose="020F0502020204030203" pitchFamily="34" charset="0"/>
                <a:cs typeface="Lato" panose="020F0502020204030203" pitchFamily="34" charset="0"/>
              </a:rPr>
              <a:t>Environment, Materials, Civil, Electrical</a:t>
            </a:r>
            <a:endParaRPr lang="en-US"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Social Sciences</a:t>
            </a:r>
            <a:r>
              <a:rPr lang="en-US" sz="2400" spc="-5" dirty="0">
                <a:latin typeface="Lato" panose="020F0502020204030203" pitchFamily="34" charset="0"/>
                <a:ea typeface="Lato" panose="020F0502020204030203" pitchFamily="34" charset="0"/>
                <a:cs typeface="Lato" panose="020F0502020204030203" pitchFamily="34" charset="0"/>
              </a:rPr>
              <a:t>: Psychology, Economics, Sociology, Public Policy</a:t>
            </a:r>
          </a:p>
        </p:txBody>
      </p:sp>
      <p:sp>
        <p:nvSpPr>
          <p:cNvPr id="6" name="object 6"/>
          <p:cNvSpPr/>
          <p:nvPr/>
        </p:nvSpPr>
        <p:spPr>
          <a:xfrm>
            <a:off x="2218543" y="1635359"/>
            <a:ext cx="4631961" cy="2172988"/>
          </a:xfrm>
          <a:prstGeom prst="rect">
            <a:avLst/>
          </a:prstGeom>
          <a:blipFill>
            <a:blip r:embed="rId3" cstate="print"/>
            <a:stretch>
              <a:fillRect/>
            </a:stretch>
          </a:blipFill>
        </p:spPr>
        <p:txBody>
          <a:bodyPr wrap="square" lIns="0" tIns="0" rIns="0" bIns="0" rtlCol="0"/>
          <a:lstStyle/>
          <a:p>
            <a:endParaRPr/>
          </a:p>
        </p:txBody>
      </p:sp>
      <p:sp>
        <p:nvSpPr>
          <p:cNvPr id="7" name="Triangle 6">
            <a:extLst>
              <a:ext uri="{FF2B5EF4-FFF2-40B4-BE49-F238E27FC236}">
                <a16:creationId xmlns:a16="http://schemas.microsoft.com/office/drawing/2014/main" id="{1349C680-CA59-0946-B91B-0EA68133DC78}"/>
              </a:ext>
            </a:extLst>
          </p:cNvPr>
          <p:cNvSpPr/>
          <p:nvPr/>
        </p:nvSpPr>
        <p:spPr>
          <a:xfrm rot="10800000">
            <a:off x="1768837" y="3453207"/>
            <a:ext cx="5531372" cy="966567"/>
          </a:xfrm>
          <a:prstGeom prst="triangle">
            <a:avLst>
              <a:gd name="adj" fmla="val 51355"/>
            </a:avLst>
          </a:prstGeom>
          <a:gradFill flip="none" rotWithShape="1">
            <a:gsLst>
              <a:gs pos="81000">
                <a:schemeClr val="accent2">
                  <a:lumMod val="75000"/>
                  <a:tint val="66000"/>
                  <a:satMod val="160000"/>
                </a:schemeClr>
              </a:gs>
              <a:gs pos="0">
                <a:schemeClr val="bg1">
                  <a:alpha val="20000"/>
                </a:schemeClr>
              </a:gs>
            </a:gsLst>
            <a:lin ang="1620000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3345" y="330370"/>
            <a:ext cx="5207633" cy="597599"/>
          </a:xfrm>
          <a:prstGeom prst="rect">
            <a:avLst/>
          </a:prstGeom>
        </p:spPr>
        <p:txBody>
          <a:bodyPr vert="horz" wrap="square" lIns="0" tIns="12700" rIns="0" bIns="0" rtlCol="0">
            <a:spAutoFit/>
          </a:bodyPr>
          <a:lstStyle/>
          <a:p>
            <a:pPr marL="12700">
              <a:lnSpc>
                <a:spcPct val="100000"/>
              </a:lnSpc>
              <a:spcBef>
                <a:spcPts val="100"/>
              </a:spcBef>
            </a:pPr>
            <a:r>
              <a:rPr spc="-5" dirty="0"/>
              <a:t>OMG, </a:t>
            </a:r>
            <a:r>
              <a:rPr dirty="0"/>
              <a:t>so </a:t>
            </a:r>
            <a:r>
              <a:rPr spc="-5" dirty="0"/>
              <a:t>much</a:t>
            </a:r>
            <a:r>
              <a:rPr spc="-40" dirty="0"/>
              <a:t> </a:t>
            </a:r>
            <a:r>
              <a:rPr spc="-20" dirty="0"/>
              <a:t>data!</a:t>
            </a:r>
          </a:p>
        </p:txBody>
      </p:sp>
      <p:sp>
        <p:nvSpPr>
          <p:cNvPr id="4" name="object 4"/>
          <p:cNvSpPr txBox="1"/>
          <p:nvPr/>
        </p:nvSpPr>
        <p:spPr>
          <a:xfrm>
            <a:off x="535940" y="1607820"/>
            <a:ext cx="7973695" cy="412934"/>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600" spc="-5" dirty="0">
                <a:latin typeface="Lato" panose="020F0502020204030203" pitchFamily="34" charset="0"/>
                <a:ea typeface="Lato" panose="020F0502020204030203" pitchFamily="34" charset="0"/>
                <a:cs typeface="Lato" panose="020F0502020204030203" pitchFamily="34" charset="0"/>
              </a:rPr>
              <a:t>All fields of science: </a:t>
            </a:r>
            <a:r>
              <a:rPr sz="2600" spc="-45" dirty="0">
                <a:latin typeface="Lato" panose="020F0502020204030203" pitchFamily="34" charset="0"/>
                <a:ea typeface="Lato" panose="020F0502020204030203" pitchFamily="34" charset="0"/>
                <a:cs typeface="Lato" panose="020F0502020204030203" pitchFamily="34" charset="0"/>
              </a:rPr>
              <a:t>“data </a:t>
            </a:r>
            <a:r>
              <a:rPr sz="2600" spc="15" dirty="0">
                <a:latin typeface="Lato" panose="020F0502020204030203" pitchFamily="34" charset="0"/>
                <a:ea typeface="Lato" panose="020F0502020204030203" pitchFamily="34" charset="0"/>
                <a:cs typeface="Lato" panose="020F0502020204030203" pitchFamily="34" charset="0"/>
              </a:rPr>
              <a:t>poor” </a:t>
            </a:r>
            <a:r>
              <a:rPr sz="2600" dirty="0">
                <a:latin typeface="Lato" panose="020F0502020204030203" pitchFamily="34" charset="0"/>
                <a:ea typeface="Lato" panose="020F0502020204030203" pitchFamily="34" charset="0"/>
                <a:cs typeface="Lato" panose="020F0502020204030203" pitchFamily="34" charset="0"/>
              </a:rPr>
              <a:t>→ </a:t>
            </a:r>
            <a:r>
              <a:rPr sz="2600" spc="-45" dirty="0">
                <a:latin typeface="Lato" panose="020F0502020204030203" pitchFamily="34" charset="0"/>
                <a:ea typeface="Lato" panose="020F0502020204030203" pitchFamily="34" charset="0"/>
                <a:cs typeface="Lato" panose="020F0502020204030203" pitchFamily="34" charset="0"/>
              </a:rPr>
              <a:t>“data</a:t>
            </a:r>
            <a:r>
              <a:rPr sz="2600" spc="85"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rich”</a:t>
            </a:r>
            <a:endParaRPr sz="26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643981" y="4226194"/>
            <a:ext cx="1734640" cy="289823"/>
          </a:xfrm>
          <a:prstGeom prst="rect">
            <a:avLst/>
          </a:prstGeom>
        </p:spPr>
        <p:txBody>
          <a:bodyPr vert="horz" wrap="square" lIns="0" tIns="12700" rIns="0" bIns="0" rtlCol="0">
            <a:spAutoFit/>
          </a:bodyPr>
          <a:lstStyle/>
          <a:p>
            <a:pPr marL="12700">
              <a:lnSpc>
                <a:spcPct val="100000"/>
              </a:lnSpc>
              <a:spcBef>
                <a:spcPts val="100"/>
              </a:spcBef>
            </a:pPr>
            <a:r>
              <a:rPr sz="1800" spc="-15" dirty="0">
                <a:latin typeface="Lato" panose="020F0502020204030203" pitchFamily="34" charset="0"/>
                <a:ea typeface="Lato" panose="020F0502020204030203" pitchFamily="34" charset="0"/>
                <a:cs typeface="Lato" panose="020F0502020204030203" pitchFamily="34" charset="0"/>
              </a:rPr>
              <a:t>Astronomy:</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LSST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3067490" y="2517044"/>
            <a:ext cx="2682604" cy="170688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11065" y="4587201"/>
            <a:ext cx="2128267" cy="1706880"/>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3832053" y="4204981"/>
            <a:ext cx="1572541" cy="289823"/>
          </a:xfrm>
          <a:prstGeom prst="rect">
            <a:avLst/>
          </a:prstGeom>
        </p:spPr>
        <p:txBody>
          <a:bodyPr vert="horz" wrap="square" lIns="0" tIns="12700" rIns="0" bIns="0" rtlCol="0">
            <a:spAutoFit/>
          </a:bodyPr>
          <a:lstStyle/>
          <a:p>
            <a:pPr marL="12700">
              <a:lnSpc>
                <a:spcPct val="100000"/>
              </a:lnSpc>
              <a:spcBef>
                <a:spcPts val="100"/>
              </a:spcBef>
            </a:pPr>
            <a:r>
              <a:rPr sz="1800" spc="-10" dirty="0">
                <a:latin typeface="Lato" panose="020F0502020204030203" pitchFamily="34" charset="0"/>
                <a:ea typeface="Lato" panose="020F0502020204030203" pitchFamily="34" charset="0"/>
                <a:cs typeface="Lato" panose="020F0502020204030203" pitchFamily="34" charset="0"/>
              </a:rPr>
              <a:t>Physics:</a:t>
            </a:r>
            <a:r>
              <a:rPr sz="1800" spc="-60" dirty="0">
                <a:latin typeface="Lato" panose="020F0502020204030203" pitchFamily="34" charset="0"/>
                <a:ea typeface="Lato" panose="020F0502020204030203" pitchFamily="34" charset="0"/>
                <a:cs typeface="Lato" panose="020F0502020204030203" pitchFamily="34" charset="0"/>
              </a:rPr>
              <a:t> </a:t>
            </a:r>
            <a:r>
              <a:rPr sz="1800" dirty="0">
                <a:latin typeface="Lato" panose="020F0502020204030203" pitchFamily="34" charset="0"/>
                <a:ea typeface="Lato" panose="020F0502020204030203" pitchFamily="34" charset="0"/>
                <a:cs typeface="Lato" panose="020F0502020204030203" pitchFamily="34" charset="0"/>
              </a:rPr>
              <a:t>LHC</a:t>
            </a:r>
          </a:p>
        </p:txBody>
      </p:sp>
      <p:sp>
        <p:nvSpPr>
          <p:cNvPr id="15" name="object 15"/>
          <p:cNvSpPr txBox="1"/>
          <p:nvPr/>
        </p:nvSpPr>
        <p:spPr>
          <a:xfrm>
            <a:off x="452484" y="6428020"/>
            <a:ext cx="2140474"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Biology:</a:t>
            </a:r>
            <a:r>
              <a:rPr sz="1800" spc="-1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Sequencing</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7" name="object 17"/>
          <p:cNvSpPr txBox="1"/>
          <p:nvPr/>
        </p:nvSpPr>
        <p:spPr>
          <a:xfrm>
            <a:off x="3160404" y="6316610"/>
            <a:ext cx="2589690" cy="289823"/>
          </a:xfrm>
          <a:prstGeom prst="rect">
            <a:avLst/>
          </a:prstGeom>
        </p:spPr>
        <p:txBody>
          <a:bodyPr vert="horz" wrap="square" lIns="0" tIns="12700" rIns="0" bIns="0" rtlCol="0">
            <a:spAutoFit/>
          </a:bodyPr>
          <a:lstStyle/>
          <a:p>
            <a:pPr marL="12700" algn="ctr">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Neuroscience: </a:t>
            </a:r>
            <a:r>
              <a:rPr sz="1800" spc="-10" dirty="0">
                <a:latin typeface="Lato" panose="020F0502020204030203" pitchFamily="34" charset="0"/>
                <a:ea typeface="Lato" panose="020F0502020204030203" pitchFamily="34" charset="0"/>
                <a:cs typeface="Lato" panose="020F0502020204030203" pitchFamily="34" charset="0"/>
              </a:rPr>
              <a:t>EEG,</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fMRI</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8" name="object 18"/>
          <p:cNvSpPr/>
          <p:nvPr/>
        </p:nvSpPr>
        <p:spPr>
          <a:xfrm>
            <a:off x="3325923" y="4994905"/>
            <a:ext cx="2165737" cy="1153458"/>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468382" y="2188722"/>
            <a:ext cx="2258589" cy="2052688"/>
          </a:xfrm>
          <a:prstGeom prst="rect">
            <a:avLst/>
          </a:prstGeom>
          <a:blipFill>
            <a:blip r:embed="rId6" cstate="print"/>
            <a:stretch>
              <a:fillRect/>
            </a:stretch>
          </a:blipFill>
        </p:spPr>
        <p:txBody>
          <a:bodyPr wrap="square" lIns="0" tIns="0" rIns="0" bIns="0" rtlCol="0"/>
          <a:lstStyle/>
          <a:p>
            <a:endParaRPr/>
          </a:p>
        </p:txBody>
      </p:sp>
      <p:sp>
        <p:nvSpPr>
          <p:cNvPr id="14" name="object 10">
            <a:extLst>
              <a:ext uri="{FF2B5EF4-FFF2-40B4-BE49-F238E27FC236}">
                <a16:creationId xmlns:a16="http://schemas.microsoft.com/office/drawing/2014/main" id="{85FFFCAF-97FC-4E99-BAFA-1FD6CBD7EF36}"/>
              </a:ext>
            </a:extLst>
          </p:cNvPr>
          <p:cNvSpPr/>
          <p:nvPr/>
        </p:nvSpPr>
        <p:spPr>
          <a:xfrm>
            <a:off x="6416314" y="2534530"/>
            <a:ext cx="2083705" cy="1706880"/>
          </a:xfrm>
          <a:prstGeom prst="rect">
            <a:avLst/>
          </a:prstGeom>
          <a:blipFill>
            <a:blip r:embed="rId7" cstate="print"/>
            <a:stretch>
              <a:fillRect/>
            </a:stretch>
          </a:blipFill>
        </p:spPr>
        <p:txBody>
          <a:bodyPr wrap="square" lIns="0" tIns="0" rIns="0" bIns="0" rtlCol="0"/>
          <a:lstStyle/>
          <a:p>
            <a:endParaRPr/>
          </a:p>
        </p:txBody>
      </p:sp>
      <p:sp>
        <p:nvSpPr>
          <p:cNvPr id="16" name="object 14">
            <a:extLst>
              <a:ext uri="{FF2B5EF4-FFF2-40B4-BE49-F238E27FC236}">
                <a16:creationId xmlns:a16="http://schemas.microsoft.com/office/drawing/2014/main" id="{29C0DCC1-F151-4535-BB53-2603D03D3294}"/>
              </a:ext>
            </a:extLst>
          </p:cNvPr>
          <p:cNvSpPr txBox="1"/>
          <p:nvPr/>
        </p:nvSpPr>
        <p:spPr>
          <a:xfrm>
            <a:off x="6204833" y="4246828"/>
            <a:ext cx="271431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Sociology: Social </a:t>
            </a:r>
            <a:r>
              <a:rPr sz="1800" spc="-10" dirty="0">
                <a:latin typeface="Lato" panose="020F0502020204030203" pitchFamily="34" charset="0"/>
                <a:ea typeface="Lato" panose="020F0502020204030203" pitchFamily="34" charset="0"/>
                <a:cs typeface="Lato" panose="020F0502020204030203" pitchFamily="34" charset="0"/>
              </a:rPr>
              <a:t>networks</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20" name="object 11">
            <a:extLst>
              <a:ext uri="{FF2B5EF4-FFF2-40B4-BE49-F238E27FC236}">
                <a16:creationId xmlns:a16="http://schemas.microsoft.com/office/drawing/2014/main" id="{EE9CCA8D-C554-45A6-BA47-9E129A8E6204}"/>
              </a:ext>
            </a:extLst>
          </p:cNvPr>
          <p:cNvSpPr/>
          <p:nvPr/>
        </p:nvSpPr>
        <p:spPr>
          <a:xfrm>
            <a:off x="6416314" y="4865149"/>
            <a:ext cx="1851851" cy="1412971"/>
          </a:xfrm>
          <a:prstGeom prst="rect">
            <a:avLst/>
          </a:prstGeom>
          <a:blipFill>
            <a:blip r:embed="rId8" cstate="print"/>
            <a:stretch>
              <a:fillRect/>
            </a:stretch>
          </a:blipFill>
        </p:spPr>
        <p:txBody>
          <a:bodyPr wrap="square" lIns="0" tIns="0" rIns="0" bIns="0" rtlCol="0"/>
          <a:lstStyle/>
          <a:p>
            <a:endParaRPr/>
          </a:p>
        </p:txBody>
      </p:sp>
      <p:sp>
        <p:nvSpPr>
          <p:cNvPr id="21" name="object 16">
            <a:extLst>
              <a:ext uri="{FF2B5EF4-FFF2-40B4-BE49-F238E27FC236}">
                <a16:creationId xmlns:a16="http://schemas.microsoft.com/office/drawing/2014/main" id="{3667C60C-3B60-4A28-9498-7303C31815BC}"/>
              </a:ext>
            </a:extLst>
          </p:cNvPr>
          <p:cNvSpPr txBox="1"/>
          <p:nvPr/>
        </p:nvSpPr>
        <p:spPr>
          <a:xfrm>
            <a:off x="6506073" y="6331026"/>
            <a:ext cx="1717122" cy="502061"/>
          </a:xfrm>
          <a:prstGeom prst="rect">
            <a:avLst/>
          </a:prstGeom>
        </p:spPr>
        <p:txBody>
          <a:bodyPr vert="horz" wrap="square" lIns="0" tIns="65405" rIns="0" bIns="0" rtlCol="0">
            <a:spAutoFit/>
          </a:bodyPr>
          <a:lstStyle/>
          <a:p>
            <a:pPr marL="311785" marR="5080" indent="-299720">
              <a:lnSpc>
                <a:spcPts val="1730"/>
              </a:lnSpc>
              <a:spcBef>
                <a:spcPts val="515"/>
              </a:spcBef>
            </a:pPr>
            <a:r>
              <a:rPr sz="1800" spc="-10" dirty="0">
                <a:latin typeface="Lato" panose="020F0502020204030203" pitchFamily="34" charset="0"/>
                <a:ea typeface="Lato" panose="020F0502020204030203" pitchFamily="34" charset="0"/>
                <a:cs typeface="Lato" panose="020F0502020204030203" pitchFamily="34" charset="0"/>
              </a:rPr>
              <a:t>Economics: </a:t>
            </a:r>
            <a:r>
              <a:rPr sz="1800" spc="-5" dirty="0">
                <a:latin typeface="Lato" panose="020F0502020204030203" pitchFamily="34" charset="0"/>
                <a:ea typeface="Lato" panose="020F0502020204030203" pitchFamily="34" charset="0"/>
                <a:cs typeface="Lato" panose="020F0502020204030203" pitchFamily="34" charset="0"/>
              </a:rPr>
              <a:t>POS  terminals</a:t>
            </a:r>
            <a:endParaRPr sz="18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F676-7F71-9443-AF5D-307F9C1F520F}"/>
              </a:ext>
            </a:extLst>
          </p:cNvPr>
          <p:cNvSpPr>
            <a:spLocks noGrp="1"/>
          </p:cNvSpPr>
          <p:nvPr>
            <p:ph type="title"/>
          </p:nvPr>
        </p:nvSpPr>
        <p:spPr/>
        <p:txBody>
          <a:bodyPr/>
          <a:lstStyle/>
          <a:p>
            <a:r>
              <a:rPr lang="en-US" dirty="0"/>
              <a:t>Computers then and now</a:t>
            </a:r>
          </a:p>
        </p:txBody>
      </p:sp>
      <p:pic>
        <p:nvPicPr>
          <p:cNvPr id="1028" name="Picture 4">
            <a:extLst>
              <a:ext uri="{FF2B5EF4-FFF2-40B4-BE49-F238E27FC236}">
                <a16:creationId xmlns:a16="http://schemas.microsoft.com/office/drawing/2014/main" id="{00AE5072-F4FE-7146-8B88-CF5E6F7FD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 y="1810350"/>
            <a:ext cx="2794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7E5F12E-2861-D648-99DB-8EA7CB575AED}"/>
              </a:ext>
            </a:extLst>
          </p:cNvPr>
          <p:cNvSpPr/>
          <p:nvPr/>
        </p:nvSpPr>
        <p:spPr>
          <a:xfrm>
            <a:off x="249003" y="3999879"/>
            <a:ext cx="4572000" cy="2585323"/>
          </a:xfrm>
          <a:prstGeom prst="rect">
            <a:avLst/>
          </a:prstGeom>
        </p:spPr>
        <p:txBody>
          <a:bodyPr>
            <a:spAutoFit/>
          </a:bodyPr>
          <a:lstStyle/>
          <a:p>
            <a:r>
              <a:rPr lang="en-US" b="1" dirty="0">
                <a:solidFill>
                  <a:schemeClr val="accent2"/>
                </a:solidFill>
                <a:latin typeface="Lato Black" panose="020F0502020204030203" pitchFamily="34" charset="0"/>
                <a:ea typeface="Lato Black" panose="020F0502020204030203" pitchFamily="34" charset="0"/>
                <a:cs typeface="Lato Black" panose="020F0502020204030203" pitchFamily="34" charset="0"/>
              </a:rPr>
              <a:t>ENIAC</a:t>
            </a:r>
            <a:r>
              <a:rPr lang="en-US" dirty="0">
                <a:latin typeface="Lato" panose="020F0502020204030203" pitchFamily="34" charset="0"/>
                <a:ea typeface="Lato" panose="020F0502020204030203" pitchFamily="34" charset="0"/>
                <a:cs typeface="Lato" panose="020F0502020204030203" pitchFamily="34" charset="0"/>
              </a:rPr>
              <a:t> - Electronic Numerical Integrator and Computer</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High-speed memory - 20 words (equivalent to about </a:t>
            </a:r>
            <a:r>
              <a:rPr lang="en-US" b="1" dirty="0">
                <a:latin typeface="Lato" panose="020F0502020204030203" pitchFamily="34" charset="0"/>
                <a:ea typeface="Lato" panose="020F0502020204030203" pitchFamily="34" charset="0"/>
                <a:cs typeface="Lato" panose="020F0502020204030203" pitchFamily="34" charset="0"/>
              </a:rPr>
              <a:t>80 bytes</a:t>
            </a:r>
            <a:r>
              <a:rPr lang="en-US" dirty="0">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simple calculations involving 20 numbers of ten decimal digits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add and subtract </a:t>
            </a:r>
            <a:r>
              <a:rPr lang="en-US" b="1" dirty="0">
                <a:latin typeface="Lato" panose="020F0502020204030203" pitchFamily="34" charset="0"/>
                <a:ea typeface="Lato" panose="020F0502020204030203" pitchFamily="34" charset="0"/>
                <a:cs typeface="Lato" panose="020F0502020204030203" pitchFamily="34" charset="0"/>
              </a:rPr>
              <a:t>5000 times per second</a:t>
            </a:r>
          </a:p>
          <a:p>
            <a:pPr marL="285750" indent="-285750">
              <a:buFont typeface="Arial" panose="020B0604020202020204" pitchFamily="34" charset="0"/>
              <a:buChar char="•"/>
            </a:pPr>
            <a:endParaRPr lang="en-US" dirty="0">
              <a:latin typeface="Lato" panose="020F0502020204030203" pitchFamily="34" charset="0"/>
              <a:ea typeface="Lato" panose="020F0502020204030203" pitchFamily="34" charset="0"/>
              <a:cs typeface="Lato" panose="020F0502020204030203" pitchFamily="34" charset="0"/>
            </a:endParaRPr>
          </a:p>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 name="Rectangle 4">
            <a:extLst>
              <a:ext uri="{FF2B5EF4-FFF2-40B4-BE49-F238E27FC236}">
                <a16:creationId xmlns:a16="http://schemas.microsoft.com/office/drawing/2014/main" id="{2C392E09-EF97-3445-A930-D9DDDA7A5F2F}"/>
              </a:ext>
            </a:extLst>
          </p:cNvPr>
          <p:cNvSpPr/>
          <p:nvPr/>
        </p:nvSpPr>
        <p:spPr>
          <a:xfrm>
            <a:off x="5407439" y="6260196"/>
            <a:ext cx="3780202" cy="369332"/>
          </a:xfrm>
          <a:prstGeom prst="rect">
            <a:avLst/>
          </a:prstGeom>
        </p:spPr>
        <p:txBody>
          <a:bodyPr wrap="none">
            <a:spAutoFit/>
          </a:bodyPr>
          <a:lstStyle/>
          <a:p>
            <a:r>
              <a:rPr lang="en-US" dirty="0">
                <a:latin typeface="Lato" panose="020F0502020204030203" pitchFamily="34" charset="0"/>
                <a:ea typeface="Lato" panose="020F0502020204030203" pitchFamily="34" charset="0"/>
                <a:cs typeface="Lato" panose="020F0502020204030203" pitchFamily="34" charset="0"/>
                <a:hlinkClick r:id="rId4"/>
              </a:rPr>
              <a:t>https://</a:t>
            </a:r>
            <a:r>
              <a:rPr lang="en-US" dirty="0" err="1">
                <a:latin typeface="Lato" panose="020F0502020204030203" pitchFamily="34" charset="0"/>
                <a:ea typeface="Lato" panose="020F0502020204030203" pitchFamily="34" charset="0"/>
                <a:cs typeface="Lato" panose="020F0502020204030203" pitchFamily="34" charset="0"/>
                <a:hlinkClick r:id="rId4"/>
              </a:rPr>
              <a:t>www.olcf.ornl.gov</a:t>
            </a:r>
            <a:r>
              <a:rPr lang="en-US" dirty="0">
                <a:latin typeface="Lato" panose="020F0502020204030203" pitchFamily="34" charset="0"/>
                <a:ea typeface="Lato" panose="020F0502020204030203" pitchFamily="34" charset="0"/>
                <a:cs typeface="Lato" panose="020F0502020204030203" pitchFamily="34" charset="0"/>
                <a:hlinkClick r:id="rId4"/>
              </a:rPr>
              <a:t>/summit/</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8" name="Rectangle 7">
            <a:extLst>
              <a:ext uri="{FF2B5EF4-FFF2-40B4-BE49-F238E27FC236}">
                <a16:creationId xmlns:a16="http://schemas.microsoft.com/office/drawing/2014/main" id="{70350979-6BAC-CF4A-85B2-1D9F36D48F10}"/>
              </a:ext>
            </a:extLst>
          </p:cNvPr>
          <p:cNvSpPr/>
          <p:nvPr/>
        </p:nvSpPr>
        <p:spPr>
          <a:xfrm>
            <a:off x="0" y="6260196"/>
            <a:ext cx="4572000" cy="646331"/>
          </a:xfrm>
          <a:prstGeom prst="rect">
            <a:avLst/>
          </a:prstGeom>
        </p:spPr>
        <p:txBody>
          <a:bodyPr>
            <a:spAutoFit/>
          </a:bodyPr>
          <a:lstStyle/>
          <a:p>
            <a:r>
              <a:rPr lang="en-US" dirty="0">
                <a:latin typeface="Lato" panose="020F0502020204030203" pitchFamily="34" charset="0"/>
                <a:ea typeface="Lato" panose="020F0502020204030203" pitchFamily="34" charset="0"/>
                <a:cs typeface="Lato" panose="020F0502020204030203" pitchFamily="34" charset="0"/>
                <a:hlinkClick r:id="rId5"/>
              </a:rPr>
              <a:t>https://</a:t>
            </a:r>
            <a:r>
              <a:rPr lang="en-US" dirty="0" err="1">
                <a:latin typeface="Lato" panose="020F0502020204030203" pitchFamily="34" charset="0"/>
                <a:ea typeface="Lato" panose="020F0502020204030203" pitchFamily="34" charset="0"/>
                <a:cs typeface="Lato" panose="020F0502020204030203" pitchFamily="34" charset="0"/>
                <a:hlinkClick r:id="rId5"/>
              </a:rPr>
              <a:t>en.wikipedia.org</a:t>
            </a:r>
            <a:r>
              <a:rPr lang="en-US" dirty="0">
                <a:latin typeface="Lato" panose="020F0502020204030203" pitchFamily="34" charset="0"/>
                <a:ea typeface="Lato" panose="020F0502020204030203" pitchFamily="34" charset="0"/>
                <a:cs typeface="Lato" panose="020F0502020204030203" pitchFamily="34" charset="0"/>
                <a:hlinkClick r:id="rId5"/>
              </a:rPr>
              <a:t>/wiki/</a:t>
            </a:r>
            <a:r>
              <a:rPr lang="en-US" dirty="0" err="1">
                <a:latin typeface="Lato" panose="020F0502020204030203" pitchFamily="34" charset="0"/>
                <a:ea typeface="Lato" panose="020F0502020204030203" pitchFamily="34" charset="0"/>
                <a:cs typeface="Lato" panose="020F0502020204030203" pitchFamily="34" charset="0"/>
                <a:hlinkClick r:id="rId5"/>
              </a:rPr>
              <a:t>Computer#First_computing_device</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E244AFBF-C1D7-AE49-BF05-A635049803E8}"/>
              </a:ext>
            </a:extLst>
          </p:cNvPr>
          <p:cNvSpPr txBox="1"/>
          <p:nvPr/>
        </p:nvSpPr>
        <p:spPr>
          <a:xfrm>
            <a:off x="1837800" y="1394851"/>
            <a:ext cx="896399" cy="830997"/>
          </a:xfrm>
          <a:prstGeom prst="rect">
            <a:avLst/>
          </a:prstGeom>
          <a:noFill/>
        </p:spPr>
        <p:txBody>
          <a:bodyPr wrap="none" rtlCol="0">
            <a:spAutoFit/>
          </a:bodyPr>
          <a:lstStyle/>
          <a:p>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1943</a:t>
            </a:r>
          </a:p>
          <a:p>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11">
            <a:extLst>
              <a:ext uri="{FF2B5EF4-FFF2-40B4-BE49-F238E27FC236}">
                <a16:creationId xmlns:a16="http://schemas.microsoft.com/office/drawing/2014/main" id="{B1290368-122F-3F4B-908F-61ABA7BF2F40}"/>
              </a:ext>
            </a:extLst>
          </p:cNvPr>
          <p:cNvSpPr/>
          <p:nvPr/>
        </p:nvSpPr>
        <p:spPr>
          <a:xfrm>
            <a:off x="5407439" y="4127662"/>
            <a:ext cx="3487558" cy="2031325"/>
          </a:xfrm>
          <a:prstGeom prst="rect">
            <a:avLst/>
          </a:prstGeom>
        </p:spPr>
        <p:txBody>
          <a:bodyPr wrap="square">
            <a:spAutoFit/>
          </a:bodyPr>
          <a:lstStyle/>
          <a:p>
            <a:r>
              <a:rPr lang="en-US" b="1" dirty="0">
                <a:solidFill>
                  <a:schemeClr val="tx2">
                    <a:lumMod val="75000"/>
                  </a:schemeClr>
                </a:solidFill>
                <a:latin typeface="Lato Black" panose="020F0502020204030203" pitchFamily="34" charset="0"/>
                <a:ea typeface="Lato Black" panose="020F0502020204030203" pitchFamily="34" charset="0"/>
                <a:cs typeface="Lato Black" panose="020F0502020204030203" pitchFamily="34" charset="0"/>
              </a:rPr>
              <a:t>SUMMIT</a:t>
            </a:r>
            <a:r>
              <a:rPr lang="en-US" b="1" dirty="0">
                <a:latin typeface="Lato Black" panose="020F0502020204030203" pitchFamily="34" charset="0"/>
                <a:ea typeface="Lato Black" panose="020F0502020204030203" pitchFamily="34" charset="0"/>
                <a:cs typeface="Lato Black"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2</a:t>
            </a:r>
            <a:r>
              <a:rPr lang="en-US" baseline="30000" dirty="0">
                <a:latin typeface="Lato" panose="020F0502020204030203" pitchFamily="34" charset="0"/>
                <a:ea typeface="Lato" panose="020F0502020204030203" pitchFamily="34" charset="0"/>
                <a:cs typeface="Lato" panose="020F0502020204030203" pitchFamily="34" charset="0"/>
              </a:rPr>
              <a:t>nd</a:t>
            </a:r>
            <a:r>
              <a:rPr lang="en-US" dirty="0">
                <a:latin typeface="Lato" panose="020F0502020204030203" pitchFamily="34" charset="0"/>
                <a:ea typeface="Lato" panose="020F0502020204030203" pitchFamily="34" charset="0"/>
                <a:cs typeface="Lato" panose="020F0502020204030203" pitchFamily="34" charset="0"/>
              </a:rPr>
              <a:t> fastest in the world</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Non-volatile memory per node </a:t>
            </a:r>
            <a:r>
              <a:rPr lang="en-US" b="1" dirty="0">
                <a:latin typeface="Lato" panose="020F0502020204030203" pitchFamily="34" charset="0"/>
                <a:ea typeface="Lato" panose="020F0502020204030203" pitchFamily="34" charset="0"/>
                <a:cs typeface="Lato" panose="020F0502020204030203" pitchFamily="34" charset="0"/>
              </a:rPr>
              <a:t>1600 gigabytes GB</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mathematical calculations at the rate of </a:t>
            </a:r>
            <a:r>
              <a:rPr lang="en-US" b="1" dirty="0">
                <a:latin typeface="Lato" panose="020F0502020204030203" pitchFamily="34" charset="0"/>
                <a:ea typeface="Lato" panose="020F0502020204030203" pitchFamily="34" charset="0"/>
                <a:cs typeface="Lato" panose="020F0502020204030203" pitchFamily="34" charset="0"/>
              </a:rPr>
              <a:t>200 quadrillion per second</a:t>
            </a:r>
            <a:r>
              <a:rPr lang="en-US" dirty="0">
                <a:latin typeface="Lato" panose="020F0502020204030203" pitchFamily="34" charset="0"/>
                <a:ea typeface="Lato" panose="020F0502020204030203" pitchFamily="34" charset="0"/>
                <a:cs typeface="Lato" panose="020F0502020204030203" pitchFamily="34" charset="0"/>
              </a:rPr>
              <a:t>, or 200 petaflops</a:t>
            </a:r>
          </a:p>
        </p:txBody>
      </p:sp>
      <p:pic>
        <p:nvPicPr>
          <p:cNvPr id="1030" name="Picture 6">
            <a:extLst>
              <a:ext uri="{FF2B5EF4-FFF2-40B4-BE49-F238E27FC236}">
                <a16:creationId xmlns:a16="http://schemas.microsoft.com/office/drawing/2014/main" id="{80A713CB-8367-4A4D-A419-34F601A8F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1002" y="1841858"/>
            <a:ext cx="2794000" cy="2235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913903A-FC40-484B-AE3C-075844826AB2}"/>
              </a:ext>
            </a:extLst>
          </p:cNvPr>
          <p:cNvSpPr txBox="1"/>
          <p:nvPr/>
        </p:nvSpPr>
        <p:spPr>
          <a:xfrm>
            <a:off x="6311605" y="1333296"/>
            <a:ext cx="896399" cy="830997"/>
          </a:xfrm>
          <a:prstGeom prst="rect">
            <a:avLst/>
          </a:prstGeom>
          <a:noFill/>
        </p:spPr>
        <p:txBody>
          <a:bodyPr wrap="none" rtlCol="0">
            <a:spAutoFit/>
          </a:bodyPr>
          <a:lstStyle/>
          <a:p>
            <a:r>
              <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rPr>
              <a:t>2018</a:t>
            </a:r>
          </a:p>
          <a:p>
            <a:endPar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Triangle 9">
            <a:extLst>
              <a:ext uri="{FF2B5EF4-FFF2-40B4-BE49-F238E27FC236}">
                <a16:creationId xmlns:a16="http://schemas.microsoft.com/office/drawing/2014/main" id="{6B04FD00-E4F9-0941-9D58-15A87C397EB9}"/>
              </a:ext>
            </a:extLst>
          </p:cNvPr>
          <p:cNvSpPr/>
          <p:nvPr/>
        </p:nvSpPr>
        <p:spPr>
          <a:xfrm rot="5400000">
            <a:off x="3369554" y="3261798"/>
            <a:ext cx="3427422" cy="524524"/>
          </a:xfrm>
          <a:prstGeom prst="triangl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028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36CF-807A-C04D-9C00-34006683E62E}"/>
              </a:ext>
            </a:extLst>
          </p:cNvPr>
          <p:cNvSpPr>
            <a:spLocks noGrp="1"/>
          </p:cNvSpPr>
          <p:nvPr>
            <p:ph type="title"/>
          </p:nvPr>
        </p:nvSpPr>
        <p:spPr/>
        <p:txBody>
          <a:bodyPr/>
          <a:lstStyle/>
          <a:p>
            <a:r>
              <a:rPr lang="en-US" dirty="0"/>
              <a:t>Need memory to store data</a:t>
            </a:r>
          </a:p>
        </p:txBody>
      </p:sp>
      <p:sp>
        <p:nvSpPr>
          <p:cNvPr id="3" name="Content Placeholder 2">
            <a:extLst>
              <a:ext uri="{FF2B5EF4-FFF2-40B4-BE49-F238E27FC236}">
                <a16:creationId xmlns:a16="http://schemas.microsoft.com/office/drawing/2014/main" id="{F12C320F-FCD4-794B-8736-A0BA93EC8790}"/>
              </a:ext>
            </a:extLst>
          </p:cNvPr>
          <p:cNvSpPr>
            <a:spLocks noGrp="1"/>
          </p:cNvSpPr>
          <p:nvPr>
            <p:ph idx="1"/>
          </p:nvPr>
        </p:nvSpPr>
        <p:spPr/>
        <p:txBody>
          <a:bodyPr>
            <a:normAutofit lnSpcReduction="10000"/>
          </a:bodyPr>
          <a:lstStyle/>
          <a:p>
            <a:pPr marL="0" indent="0">
              <a:buNone/>
            </a:pPr>
            <a:r>
              <a:rPr lang="en-US" dirty="0"/>
              <a:t>One double precision number (16 significant figures) needs 64 bits – 8 bytes</a:t>
            </a:r>
          </a:p>
          <a:p>
            <a:pPr marL="0" indent="0">
              <a:buNone/>
            </a:pPr>
            <a:endParaRPr lang="en-US" dirty="0"/>
          </a:p>
          <a:p>
            <a:pPr marL="0" indent="0" algn="ctr">
              <a:buNone/>
            </a:pPr>
            <a:r>
              <a:rPr lang="en-US" sz="2200" dirty="0"/>
              <a:t>3.14159265358979311599796346844185161590576171875</a:t>
            </a:r>
          </a:p>
          <a:p>
            <a:pPr marL="0" indent="0" algn="ctr">
              <a:buNone/>
            </a:pPr>
            <a:endParaRPr lang="en-US" sz="2200" dirty="0"/>
          </a:p>
          <a:p>
            <a:pPr marL="0" indent="0" algn="ctr">
              <a:buNone/>
            </a:pPr>
            <a:endParaRPr lang="en-US" sz="2200" dirty="0"/>
          </a:p>
          <a:p>
            <a:pPr marL="0" indent="0" algn="ctr">
              <a:buNone/>
            </a:pPr>
            <a:endParaRPr lang="en-US" sz="2200" dirty="0"/>
          </a:p>
          <a:p>
            <a:pPr marL="0" indent="0" algn="ctr">
              <a:buNone/>
            </a:pPr>
            <a:endParaRPr lang="en-US" sz="2200" dirty="0"/>
          </a:p>
          <a:p>
            <a:pPr marL="0" indent="0" algn="ctr">
              <a:buNone/>
            </a:pPr>
            <a:endParaRPr lang="en-US" sz="2200" dirty="0"/>
          </a:p>
          <a:p>
            <a:pPr marL="0" indent="0">
              <a:buNone/>
            </a:pPr>
            <a:r>
              <a:rPr lang="en-US" sz="2200" dirty="0"/>
              <a:t>One color image from your phone is ~</a:t>
            </a:r>
            <a:r>
              <a:rPr lang="en-US" sz="2200" b="1" dirty="0"/>
              <a:t>24 million numbers</a:t>
            </a:r>
          </a:p>
          <a:p>
            <a:pPr marL="0" indent="0">
              <a:buNone/>
            </a:pPr>
            <a:r>
              <a:rPr lang="en-US" sz="2200" b="1" dirty="0"/>
              <a:t>-&gt; A dataset of images can be many terabytes in size</a:t>
            </a:r>
            <a:r>
              <a:rPr lang="en-US" sz="2200" dirty="0"/>
              <a:t>, even modern computers cannot work on the whole dataset simultaneously</a:t>
            </a:r>
            <a:endParaRPr lang="en-US" sz="2200" b="1" dirty="0"/>
          </a:p>
        </p:txBody>
      </p:sp>
      <p:pic>
        <p:nvPicPr>
          <p:cNvPr id="4098" name="Picture 2">
            <a:extLst>
              <a:ext uri="{FF2B5EF4-FFF2-40B4-BE49-F238E27FC236}">
                <a16:creationId xmlns:a16="http://schemas.microsoft.com/office/drawing/2014/main" id="{B83123B0-962E-E54E-9E66-8FBCD582D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87" y="3209430"/>
            <a:ext cx="8799226" cy="17781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BE3CCD-E55D-AA41-A4C4-628AFF5FB661}"/>
              </a:ext>
            </a:extLst>
          </p:cNvPr>
          <p:cNvSpPr txBox="1"/>
          <p:nvPr/>
        </p:nvSpPr>
        <p:spPr>
          <a:xfrm>
            <a:off x="6120939" y="5216255"/>
            <a:ext cx="184731" cy="1200329"/>
          </a:xfrm>
          <a:prstGeom prst="rect">
            <a:avLst/>
          </a:prstGeom>
          <a:noFill/>
        </p:spPr>
        <p:txBody>
          <a:bodyPr wrap="none" rtlCol="0">
            <a:spAutoFit/>
          </a:bodyPr>
          <a:lstStyle/>
          <a:p>
            <a:endParaRPr lang="en-US" sz="5400" b="0" dirty="0">
              <a:solidFill>
                <a:schemeClr val="tx1">
                  <a:lumMod val="75000"/>
                  <a:lumOff val="25000"/>
                </a:schemeClr>
              </a:solidFill>
            </a:endParaRPr>
          </a:p>
          <a:p>
            <a:endParaRPr lang="en-US" dirty="0"/>
          </a:p>
        </p:txBody>
      </p:sp>
    </p:spTree>
    <p:extLst>
      <p:ext uri="{BB962C8B-B14F-4D97-AF65-F5344CB8AC3E}">
        <p14:creationId xmlns:p14="http://schemas.microsoft.com/office/powerpoint/2010/main" val="584443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t>Need time &amp; energy to compute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p:txBody>
              <a:bodyPr>
                <a:normAutofit/>
              </a:bodyPr>
              <a:lstStyle/>
              <a:p>
                <a:pPr marL="0" indent="0">
                  <a:buNone/>
                </a:pPr>
                <a:r>
                  <a:rPr lang="en-US" b="1" dirty="0"/>
                  <a:t>Modeling data – the larger the data the more time needed to carry out an operation</a:t>
                </a:r>
              </a:p>
              <a:p>
                <a:pPr marL="0" indent="0">
                  <a:buNone/>
                </a:pPr>
                <a:endParaRPr lang="en-US" b="1" dirty="0"/>
              </a:p>
              <a:p>
                <a:r>
                  <a:rPr lang="en-US" dirty="0"/>
                  <a:t>Scalar multiplication - </a:t>
                </a:r>
                <a:r>
                  <a:rPr lang="en-US" dirty="0">
                    <a:solidFill>
                      <a:schemeClr val="accent2"/>
                    </a:solidFill>
                  </a:rPr>
                  <a:t>1.0 </a:t>
                </a:r>
                <a14:m>
                  <m:oMath xmlns:m="http://schemas.openxmlformats.org/officeDocument/2006/math">
                    <m:r>
                      <a:rPr lang="en-US" i="1" dirty="0">
                        <a:solidFill>
                          <a:schemeClr val="accent2"/>
                        </a:solidFill>
                        <a:latin typeface="Cambria Math" panose="02040503050406030204" pitchFamily="18" charset="0"/>
                      </a:rPr>
                      <m:t>⋅</m:t>
                    </m:r>
                  </m:oMath>
                </a14:m>
                <a:r>
                  <a:rPr lang="en-US" dirty="0">
                    <a:solidFill>
                      <a:schemeClr val="accent2"/>
                    </a:solidFill>
                  </a:rPr>
                  <a:t> 2.0</a:t>
                </a:r>
              </a:p>
              <a:p>
                <a:r>
                  <a:rPr lang="en-US" dirty="0"/>
                  <a:t>Vector multiplication – </a:t>
                </a:r>
                <a:r>
                  <a:rPr lang="en-US" dirty="0">
                    <a:solidFill>
                      <a:schemeClr val="tx2">
                        <a:lumMod val="75000"/>
                      </a:schemeClr>
                    </a:solidFill>
                  </a:rPr>
                  <a:t>[1.0 2.0 3.0 … ] </a:t>
                </a:r>
                <a14:m>
                  <m:oMath xmlns:m="http://schemas.openxmlformats.org/officeDocument/2006/math">
                    <m:r>
                      <a:rPr lang="en-US" i="1" dirty="0">
                        <a:solidFill>
                          <a:schemeClr val="tx2">
                            <a:lumMod val="75000"/>
                          </a:schemeClr>
                        </a:solidFill>
                        <a:latin typeface="Cambria Math" panose="02040503050406030204" pitchFamily="18" charset="0"/>
                      </a:rPr>
                      <m:t>⋅</m:t>
                    </m:r>
                  </m:oMath>
                </a14:m>
                <a:r>
                  <a:rPr lang="en-US" dirty="0">
                    <a:solidFill>
                      <a:schemeClr val="tx2">
                        <a:lumMod val="75000"/>
                      </a:schemeClr>
                    </a:solidFill>
                  </a:rPr>
                  <a:t> [2.3 4.5 5.2 …]</a:t>
                </a:r>
              </a:p>
              <a:p>
                <a:pPr marL="0" indent="0" algn="ctr">
                  <a:buNone/>
                </a:pPr>
                <a:endParaRPr lang="en-US" b="1" dirty="0"/>
              </a:p>
              <a:p>
                <a:pPr marL="0" indent="0" algn="ctr">
                  <a:buNone/>
                </a:pPr>
                <a:r>
                  <a:rPr lang="en-US" sz="2800" b="1" dirty="0">
                    <a:solidFill>
                      <a:schemeClr val="accent2"/>
                    </a:solidFill>
                  </a:rPr>
                  <a:t>Time 1</a:t>
                </a:r>
                <a14:m>
                  <m:oMath xmlns:m="http://schemas.openxmlformats.org/officeDocument/2006/math">
                    <m:r>
                      <a:rPr lang="en-US" sz="2800" b="1" i="0" dirty="0" smtClean="0">
                        <a:solidFill>
                          <a:schemeClr val="accent2"/>
                        </a:solidFill>
                        <a:latin typeface="Cambria Math" panose="02040503050406030204" pitchFamily="18" charset="0"/>
                        <a:ea typeface="Cambria Math" panose="02040503050406030204" pitchFamily="18" charset="0"/>
                      </a:rPr>
                      <m:t> </m:t>
                    </m:r>
                    <m:r>
                      <a:rPr lang="en-US" sz="2800" i="1" dirty="0" smtClean="0">
                        <a:latin typeface="Cambria Math" panose="02040503050406030204" pitchFamily="18" charset="0"/>
                        <a:ea typeface="Cambria Math" panose="02040503050406030204" pitchFamily="18" charset="0"/>
                      </a:rPr>
                      <m:t>≪</m:t>
                    </m:r>
                  </m:oMath>
                </a14:m>
                <a:r>
                  <a:rPr lang="en-US" sz="2800" dirty="0"/>
                  <a:t> </a:t>
                </a:r>
                <a:r>
                  <a:rPr lang="en-US" sz="2800" b="1" dirty="0">
                    <a:solidFill>
                      <a:schemeClr val="tx2">
                        <a:lumMod val="75000"/>
                      </a:schemeClr>
                    </a:solidFill>
                  </a:rPr>
                  <a:t>Time 2</a:t>
                </a:r>
              </a:p>
              <a:p>
                <a:pPr marL="0" indent="0" algn="ctr">
                  <a:buNone/>
                </a:pPr>
                <a:endParaRPr lang="en-US" sz="2800" b="1" dirty="0">
                  <a:solidFill>
                    <a:schemeClr val="tx2">
                      <a:lumMod val="75000"/>
                    </a:schemeClr>
                  </a:solidFill>
                </a:endParaRPr>
              </a:p>
              <a:p>
                <a:r>
                  <a:rPr lang="en-US" dirty="0"/>
                  <a:t>For vector of length </a:t>
                </a:r>
                <a:r>
                  <a:rPr lang="en-US" i="1" dirty="0"/>
                  <a:t>N</a:t>
                </a:r>
                <a:r>
                  <a:rPr lang="en-US" dirty="0"/>
                  <a:t>, when carrying out the dot product we make </a:t>
                </a:r>
                <a:r>
                  <a:rPr lang="en-US" i="1" dirty="0"/>
                  <a:t>N</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i="1" dirty="0"/>
                  <a:t>N</a:t>
                </a:r>
                <a:r>
                  <a:rPr lang="en-US" dirty="0"/>
                  <a:t> multiplications and sum </a:t>
                </a:r>
                <a:r>
                  <a:rPr lang="en-US" i="1" dirty="0"/>
                  <a:t>N</a:t>
                </a:r>
                <a:r>
                  <a:rPr lang="en-US" dirty="0"/>
                  <a:t> numbers afterwards</a:t>
                </a:r>
              </a:p>
              <a:p>
                <a:endParaRPr lang="en-US" dirty="0"/>
              </a:p>
              <a:p>
                <a:pPr marL="0" indent="0" algn="ctr">
                  <a:buNone/>
                </a:pPr>
                <a:endParaRPr lang="en-US" b="1" dirty="0">
                  <a:solidFill>
                    <a:schemeClr val="tx2">
                      <a:lumMod val="75000"/>
                    </a:schemeClr>
                  </a:solidFill>
                </a:endParaRPr>
              </a:p>
            </p:txBody>
          </p:sp>
        </mc:Choice>
        <mc:Fallback xmlns="">
          <p:sp>
            <p:nvSpPr>
              <p:cNvPr id="3" name="Content Placeholder 2">
                <a:extLst>
                  <a:ext uri="{FF2B5EF4-FFF2-40B4-BE49-F238E27FC236}">
                    <a16:creationId xmlns:a16="http://schemas.microsoft.com/office/drawing/2014/main" id="{527FF181-435F-F24D-A7CB-D08C4A85D05B}"/>
                  </a:ext>
                </a:extLst>
              </p:cNvPr>
              <p:cNvSpPr>
                <a:spLocks noGrp="1" noRot="1" noChangeAspect="1" noMove="1" noResize="1" noEditPoints="1" noAdjustHandles="1" noChangeArrowheads="1" noChangeShapeType="1" noTextEdit="1"/>
              </p:cNvSpPr>
              <p:nvPr>
                <p:ph idx="1"/>
              </p:nvPr>
            </p:nvSpPr>
            <p:spPr>
              <a:blipFill>
                <a:blip r:embed="rId2"/>
                <a:stretch>
                  <a:fillRect l="-1235" t="-752" r="-1852"/>
                </a:stretch>
              </a:blipFill>
            </p:spPr>
            <p:txBody>
              <a:bodyPr/>
              <a:lstStyle/>
              <a:p>
                <a:r>
                  <a:rPr lang="en-US">
                    <a:noFill/>
                  </a:rPr>
                  <a:t> </a:t>
                </a:r>
              </a:p>
            </p:txBody>
          </p:sp>
        </mc:Fallback>
      </mc:AlternateContent>
    </p:spTree>
    <p:extLst>
      <p:ext uri="{BB962C8B-B14F-4D97-AF65-F5344CB8AC3E}">
        <p14:creationId xmlns:p14="http://schemas.microsoft.com/office/powerpoint/2010/main" val="1017647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EFDA-6A61-DF48-B638-9E93078E6181}"/>
              </a:ext>
            </a:extLst>
          </p:cNvPr>
          <p:cNvSpPr>
            <a:spLocks noGrp="1"/>
          </p:cNvSpPr>
          <p:nvPr>
            <p:ph type="title"/>
          </p:nvPr>
        </p:nvSpPr>
        <p:spPr/>
        <p:txBody>
          <a:bodyPr/>
          <a:lstStyle/>
          <a:p>
            <a:r>
              <a:rPr lang="en-US" dirty="0"/>
              <a:t>This cost can be prohibitive</a:t>
            </a:r>
          </a:p>
        </p:txBody>
      </p:sp>
      <p:sp>
        <p:nvSpPr>
          <p:cNvPr id="3" name="Content Placeholder 2">
            <a:extLst>
              <a:ext uri="{FF2B5EF4-FFF2-40B4-BE49-F238E27FC236}">
                <a16:creationId xmlns:a16="http://schemas.microsoft.com/office/drawing/2014/main" id="{DB77CD82-9EBD-B943-AD0F-433775FEE787}"/>
              </a:ext>
            </a:extLst>
          </p:cNvPr>
          <p:cNvSpPr>
            <a:spLocks noGrp="1"/>
          </p:cNvSpPr>
          <p:nvPr>
            <p:ph idx="1"/>
          </p:nvPr>
        </p:nvSpPr>
        <p:spPr/>
        <p:txBody>
          <a:bodyPr>
            <a:normAutofit/>
          </a:bodyPr>
          <a:lstStyle/>
          <a:p>
            <a:pPr marL="0" indent="0">
              <a:buNone/>
            </a:pPr>
            <a:r>
              <a:rPr lang="en-US" dirty="0"/>
              <a:t>Extracting properties from/using large dataset is </a:t>
            </a:r>
            <a:r>
              <a:rPr lang="en-US" b="1" dirty="0">
                <a:solidFill>
                  <a:schemeClr val="accent2">
                    <a:lumMod val="75000"/>
                  </a:schemeClr>
                </a:solidFill>
              </a:rPr>
              <a:t>computationally demanding</a:t>
            </a:r>
            <a:r>
              <a:rPr lang="en-US" b="1" dirty="0">
                <a:solidFill>
                  <a:schemeClr val="accent6">
                    <a:lumMod val="75000"/>
                  </a:schemeClr>
                </a:solidFill>
              </a:rPr>
              <a:t>: </a:t>
            </a:r>
            <a:r>
              <a:rPr lang="en-US" b="1" dirty="0"/>
              <a:t>high memory cost </a:t>
            </a:r>
            <a:r>
              <a:rPr lang="en-US" dirty="0"/>
              <a:t>&amp; </a:t>
            </a:r>
            <a:r>
              <a:rPr lang="en-US" b="1" dirty="0"/>
              <a:t>time demand</a:t>
            </a:r>
          </a:p>
          <a:p>
            <a:endParaRPr lang="en-US" sz="500" dirty="0"/>
          </a:p>
          <a:p>
            <a:pPr marL="0" indent="0">
              <a:buNone/>
            </a:pPr>
            <a:r>
              <a:rPr lang="en-US" dirty="0"/>
              <a:t>We need answers now for important problems</a:t>
            </a:r>
          </a:p>
          <a:p>
            <a:pPr marL="0" indent="0">
              <a:buNone/>
            </a:pPr>
            <a:endParaRPr lang="en-US" dirty="0"/>
          </a:p>
          <a:p>
            <a:pPr lvl="1">
              <a:buFont typeface="Courier New" panose="02070309020205020404" pitchFamily="49" charset="0"/>
              <a:buChar char="o"/>
            </a:pPr>
            <a:r>
              <a:rPr lang="en-US" dirty="0"/>
              <a:t>Drug/antiviral design</a:t>
            </a:r>
          </a:p>
          <a:p>
            <a:pPr lvl="1">
              <a:buFont typeface="Courier New" panose="02070309020205020404" pitchFamily="49" charset="0"/>
              <a:buChar char="o"/>
            </a:pPr>
            <a:r>
              <a:rPr lang="en-US" dirty="0"/>
              <a:t>Global warming - ecological forecasting</a:t>
            </a:r>
          </a:p>
          <a:p>
            <a:pPr lvl="1">
              <a:buFont typeface="Courier New" panose="02070309020205020404" pitchFamily="49" charset="0"/>
              <a:buChar char="o"/>
            </a:pPr>
            <a:r>
              <a:rPr lang="en-US" dirty="0"/>
              <a:t>Real-time sensing, learning, decision-making</a:t>
            </a:r>
          </a:p>
          <a:p>
            <a:pPr lvl="1">
              <a:buFont typeface="Courier New" panose="02070309020205020404" pitchFamily="49" charset="0"/>
              <a:buChar char="o"/>
            </a:pPr>
            <a:r>
              <a:rPr lang="en-US" dirty="0"/>
              <a:t>Detecting hazardous weather</a:t>
            </a:r>
          </a:p>
        </p:txBody>
      </p:sp>
      <p:pic>
        <p:nvPicPr>
          <p:cNvPr id="1028" name="Picture 4" descr="Mass-produced European solar panels on the horizon - Information Centre -  Research &amp; Innovation - European Commission">
            <a:extLst>
              <a:ext uri="{FF2B5EF4-FFF2-40B4-BE49-F238E27FC236}">
                <a16:creationId xmlns:a16="http://schemas.microsoft.com/office/drawing/2014/main" id="{130E1474-44E5-114D-991F-09862705D8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343"/>
          <a:stretch/>
        </p:blipFill>
        <p:spPr bwMode="auto">
          <a:xfrm>
            <a:off x="7102218" y="4139197"/>
            <a:ext cx="1873216"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do you call the disease caused by the novel coronavirus? Covid-19">
            <a:extLst>
              <a:ext uri="{FF2B5EF4-FFF2-40B4-BE49-F238E27FC236}">
                <a16:creationId xmlns:a16="http://schemas.microsoft.com/office/drawing/2014/main" id="{4951B9A1-D6CB-A242-B968-F28C023040D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42869" y="2718803"/>
            <a:ext cx="1420394"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EATURE: Taking out the trash – how engineers could tackle the landfill  problem">
            <a:extLst>
              <a:ext uri="{FF2B5EF4-FFF2-40B4-BE49-F238E27FC236}">
                <a16:creationId xmlns:a16="http://schemas.microsoft.com/office/drawing/2014/main" id="{8310B172-90F5-B741-9AB7-2C025BFB61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323" y="5560894"/>
            <a:ext cx="2060203" cy="1160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6EFE98-9B16-DE45-A102-6DF60B2CCBE8}"/>
              </a:ext>
            </a:extLst>
          </p:cNvPr>
          <p:cNvSpPr/>
          <p:nvPr/>
        </p:nvSpPr>
        <p:spPr>
          <a:xfrm>
            <a:off x="168566" y="5798145"/>
            <a:ext cx="4652128" cy="923330"/>
          </a:xfrm>
          <a:prstGeom prst="rect">
            <a:avLst/>
          </a:prstGeom>
        </p:spPr>
        <p:txBody>
          <a:bodyPr wrap="square">
            <a:spAutoFit/>
          </a:bodyPr>
          <a:lstStyle/>
          <a:p>
            <a:r>
              <a:rPr lang="en-US" dirty="0">
                <a:solidFill>
                  <a:srgbClr val="333333"/>
                </a:solidFill>
                <a:latin typeface="Arial" panose="020B0604020202020204" pitchFamily="34" charset="0"/>
              </a:rPr>
              <a:t>Ref: The National Science Foundation's (NSF) Harnessing the Data Revolution (HDR) Big Idea</a:t>
            </a:r>
            <a:endParaRPr lang="en-US" dirty="0"/>
          </a:p>
        </p:txBody>
      </p:sp>
    </p:spTree>
    <p:extLst>
      <p:ext uri="{BB962C8B-B14F-4D97-AF65-F5344CB8AC3E}">
        <p14:creationId xmlns:p14="http://schemas.microsoft.com/office/powerpoint/2010/main" val="1404925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t>Big Data + Big Compute =</a:t>
            </a:r>
          </a:p>
        </p:txBody>
      </p:sp>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a:xfrm>
            <a:off x="457200" y="1427747"/>
            <a:ext cx="8365958" cy="5293728"/>
          </a:xfrm>
        </p:spPr>
        <p:txBody>
          <a:bodyPr>
            <a:normAutofit/>
          </a:bodyPr>
          <a:lstStyle/>
          <a:p>
            <a:pPr marL="0" indent="0">
              <a:buNone/>
            </a:pPr>
            <a:r>
              <a:rPr lang="en-US" u="sng" dirty="0"/>
              <a:t>Big Utility...</a:t>
            </a:r>
            <a:endParaRPr lang="en-US" dirty="0"/>
          </a:p>
          <a:p>
            <a:pPr marL="0" indent="0">
              <a:buNone/>
            </a:pPr>
            <a:r>
              <a:rPr lang="en-US" dirty="0"/>
              <a:t>We will explore in this course:</a:t>
            </a:r>
          </a:p>
          <a:p>
            <a:r>
              <a:rPr lang="en-US" dirty="0"/>
              <a:t>what kind of </a:t>
            </a:r>
            <a:r>
              <a:rPr lang="en-US" b="1" dirty="0"/>
              <a:t>data</a:t>
            </a:r>
            <a:r>
              <a:rPr lang="en-US" dirty="0"/>
              <a:t> is out there, how can we operate on it, and what </a:t>
            </a:r>
            <a:r>
              <a:rPr lang="en-US" b="1" dirty="0"/>
              <a:t>information</a:t>
            </a:r>
            <a:r>
              <a:rPr lang="en-US" dirty="0"/>
              <a:t> we can extract</a:t>
            </a:r>
          </a:p>
          <a:p>
            <a:endParaRPr lang="en-US" dirty="0"/>
          </a:p>
          <a:p>
            <a:endParaRPr lang="en-US" dirty="0"/>
          </a:p>
          <a:p>
            <a:endParaRPr lang="en-US" dirty="0"/>
          </a:p>
          <a:p>
            <a:endParaRPr lang="en-US" dirty="0"/>
          </a:p>
          <a:p>
            <a:pPr marL="0" indent="0">
              <a:buNone/>
            </a:pPr>
            <a:r>
              <a:rPr lang="en-US" u="sng" dirty="0"/>
              <a:t>+ Big responsibility</a:t>
            </a:r>
          </a:p>
          <a:p>
            <a:pPr marL="0" indent="0">
              <a:buNone/>
            </a:pPr>
            <a:r>
              <a:rPr lang="en-US" dirty="0"/>
              <a:t>And how to consider:</a:t>
            </a:r>
          </a:p>
        </p:txBody>
      </p:sp>
      <p:pic>
        <p:nvPicPr>
          <p:cNvPr id="5" name="Picture 2" descr="Image result for database search">
            <a:extLst>
              <a:ext uri="{FF2B5EF4-FFF2-40B4-BE49-F238E27FC236}">
                <a16:creationId xmlns:a16="http://schemas.microsoft.com/office/drawing/2014/main" id="{33699AF3-111B-1041-A7C3-375FAB7F29E1}"/>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2191951" y="3429000"/>
            <a:ext cx="862300" cy="882315"/>
          </a:xfrm>
          <a:prstGeom prst="rect">
            <a:avLst/>
          </a:prstGeom>
          <a:noFill/>
        </p:spPr>
      </p:pic>
      <p:sp>
        <p:nvSpPr>
          <p:cNvPr id="7" name="Triangle 6">
            <a:extLst>
              <a:ext uri="{FF2B5EF4-FFF2-40B4-BE49-F238E27FC236}">
                <a16:creationId xmlns:a16="http://schemas.microsoft.com/office/drawing/2014/main" id="{787D6495-894D-F848-9EBA-B1FE231FAE8C}"/>
              </a:ext>
            </a:extLst>
          </p:cNvPr>
          <p:cNvSpPr/>
          <p:nvPr/>
        </p:nvSpPr>
        <p:spPr>
          <a:xfrm rot="5400000">
            <a:off x="3028387" y="386693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B3A791D-53E9-B04F-9290-BA69C39C8BFF}"/>
              </a:ext>
            </a:extLst>
          </p:cNvPr>
          <p:cNvSpPr/>
          <p:nvPr/>
        </p:nvSpPr>
        <p:spPr>
          <a:xfrm>
            <a:off x="3770765" y="350635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Heavy" panose="020F0502020204030203" pitchFamily="34" charset="0"/>
                <a:ea typeface="Lato Heavy" panose="020F0502020204030203" pitchFamily="34" charset="0"/>
                <a:cs typeface="Lato Heavy" panose="020F0502020204030203" pitchFamily="34" charset="0"/>
              </a:rPr>
              <a:t>Code</a:t>
            </a:r>
          </a:p>
        </p:txBody>
      </p:sp>
      <p:sp>
        <p:nvSpPr>
          <p:cNvPr id="10" name="Triangle 9">
            <a:extLst>
              <a:ext uri="{FF2B5EF4-FFF2-40B4-BE49-F238E27FC236}">
                <a16:creationId xmlns:a16="http://schemas.microsoft.com/office/drawing/2014/main" id="{DF2AFE23-F177-144C-AA18-C937CDA4261B}"/>
              </a:ext>
            </a:extLst>
          </p:cNvPr>
          <p:cNvSpPr/>
          <p:nvPr/>
        </p:nvSpPr>
        <p:spPr>
          <a:xfrm rot="5400000">
            <a:off x="5397849" y="383859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Question Mark with solid fill">
            <a:extLst>
              <a:ext uri="{FF2B5EF4-FFF2-40B4-BE49-F238E27FC236}">
                <a16:creationId xmlns:a16="http://schemas.microsoft.com/office/drawing/2014/main" id="{FD1CC5B2-2646-7B65-1E37-19A9B75EAB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49808" y="3469994"/>
            <a:ext cx="914400" cy="914400"/>
          </a:xfrm>
          <a:prstGeom prst="rect">
            <a:avLst/>
          </a:prstGeom>
        </p:spPr>
      </p:pic>
      <p:sp>
        <p:nvSpPr>
          <p:cNvPr id="8" name="TextBox 7">
            <a:extLst>
              <a:ext uri="{FF2B5EF4-FFF2-40B4-BE49-F238E27FC236}">
                <a16:creationId xmlns:a16="http://schemas.microsoft.com/office/drawing/2014/main" id="{9C74CB0E-7862-E2C2-5EB3-AF87D57D2BC2}"/>
              </a:ext>
            </a:extLst>
          </p:cNvPr>
          <p:cNvSpPr txBox="1"/>
          <p:nvPr/>
        </p:nvSpPr>
        <p:spPr>
          <a:xfrm>
            <a:off x="2220536" y="4404711"/>
            <a:ext cx="620554" cy="369332"/>
          </a:xfrm>
          <a:prstGeom prst="rect">
            <a:avLst/>
          </a:prstGeom>
          <a:noFill/>
        </p:spPr>
        <p:txBody>
          <a:bodyPr wrap="none" rtlCol="0">
            <a:spAutoFit/>
          </a:bodyPr>
          <a:lstStyle/>
          <a:p>
            <a:r>
              <a:rPr lang="en-US" dirty="0"/>
              <a:t>Data</a:t>
            </a:r>
          </a:p>
        </p:txBody>
      </p:sp>
      <p:sp>
        <p:nvSpPr>
          <p:cNvPr id="12" name="TextBox 11">
            <a:extLst>
              <a:ext uri="{FF2B5EF4-FFF2-40B4-BE49-F238E27FC236}">
                <a16:creationId xmlns:a16="http://schemas.microsoft.com/office/drawing/2014/main" id="{33680082-AB2A-66A2-D765-BDA6BF627F90}"/>
              </a:ext>
            </a:extLst>
          </p:cNvPr>
          <p:cNvSpPr txBox="1"/>
          <p:nvPr/>
        </p:nvSpPr>
        <p:spPr>
          <a:xfrm>
            <a:off x="5693374" y="4404711"/>
            <a:ext cx="1940788" cy="369332"/>
          </a:xfrm>
          <a:prstGeom prst="rect">
            <a:avLst/>
          </a:prstGeom>
          <a:noFill/>
        </p:spPr>
        <p:txBody>
          <a:bodyPr wrap="none" rtlCol="0">
            <a:spAutoFit/>
          </a:bodyPr>
          <a:lstStyle/>
          <a:p>
            <a:r>
              <a:rPr lang="en-US" dirty="0"/>
              <a:t>Useful information</a:t>
            </a:r>
          </a:p>
        </p:txBody>
      </p:sp>
      <p:cxnSp>
        <p:nvCxnSpPr>
          <p:cNvPr id="14" name="Straight Arrow Connector 13">
            <a:extLst>
              <a:ext uri="{FF2B5EF4-FFF2-40B4-BE49-F238E27FC236}">
                <a16:creationId xmlns:a16="http://schemas.microsoft.com/office/drawing/2014/main" id="{3FECEF1B-5E0E-64AE-0CBA-7F1F3A17CF30}"/>
              </a:ext>
            </a:extLst>
          </p:cNvPr>
          <p:cNvCxnSpPr/>
          <p:nvPr/>
        </p:nvCxnSpPr>
        <p:spPr>
          <a:xfrm>
            <a:off x="4265227" y="4541166"/>
            <a:ext cx="0" cy="10630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610B008-6CEE-8C57-160D-041F8F76C11B}"/>
              </a:ext>
            </a:extLst>
          </p:cNvPr>
          <p:cNvSpPr txBox="1"/>
          <p:nvPr/>
        </p:nvSpPr>
        <p:spPr>
          <a:xfrm>
            <a:off x="3442836" y="5604249"/>
            <a:ext cx="988925" cy="369332"/>
          </a:xfrm>
          <a:prstGeom prst="rect">
            <a:avLst/>
          </a:prstGeom>
          <a:noFill/>
        </p:spPr>
        <p:txBody>
          <a:bodyPr wrap="none" rtlCol="0">
            <a:spAutoFit/>
          </a:bodyPr>
          <a:lstStyle/>
          <a:p>
            <a:r>
              <a:rPr lang="en-US" dirty="0"/>
              <a:t>Memory</a:t>
            </a:r>
          </a:p>
        </p:txBody>
      </p:sp>
      <p:cxnSp>
        <p:nvCxnSpPr>
          <p:cNvPr id="16" name="Straight Arrow Connector 15">
            <a:extLst>
              <a:ext uri="{FF2B5EF4-FFF2-40B4-BE49-F238E27FC236}">
                <a16:creationId xmlns:a16="http://schemas.microsoft.com/office/drawing/2014/main" id="{BA75F667-E92F-82ED-3AAB-6858C33FA33B}"/>
              </a:ext>
            </a:extLst>
          </p:cNvPr>
          <p:cNvCxnSpPr/>
          <p:nvPr/>
        </p:nvCxnSpPr>
        <p:spPr>
          <a:xfrm>
            <a:off x="5066463" y="4541166"/>
            <a:ext cx="0" cy="10630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DD275A38-6F17-F883-F77C-BAF6E7CF2541}"/>
              </a:ext>
            </a:extLst>
          </p:cNvPr>
          <p:cNvSpPr txBox="1"/>
          <p:nvPr/>
        </p:nvSpPr>
        <p:spPr>
          <a:xfrm>
            <a:off x="4832379" y="5608864"/>
            <a:ext cx="2231829" cy="369332"/>
          </a:xfrm>
          <a:prstGeom prst="rect">
            <a:avLst/>
          </a:prstGeom>
          <a:noFill/>
        </p:spPr>
        <p:txBody>
          <a:bodyPr wrap="none" rtlCol="0">
            <a:spAutoFit/>
          </a:bodyPr>
          <a:lstStyle/>
          <a:p>
            <a:r>
              <a:rPr lang="en-US" dirty="0"/>
              <a:t>Computational power</a:t>
            </a:r>
          </a:p>
        </p:txBody>
      </p:sp>
      <p:sp>
        <p:nvSpPr>
          <p:cNvPr id="18" name="Left Brace 17">
            <a:extLst>
              <a:ext uri="{FF2B5EF4-FFF2-40B4-BE49-F238E27FC236}">
                <a16:creationId xmlns:a16="http://schemas.microsoft.com/office/drawing/2014/main" id="{3D805B62-792E-8559-965D-6896E37624B6}"/>
              </a:ext>
            </a:extLst>
          </p:cNvPr>
          <p:cNvSpPr/>
          <p:nvPr/>
        </p:nvSpPr>
        <p:spPr>
          <a:xfrm rot="16200000">
            <a:off x="5102336" y="4397453"/>
            <a:ext cx="269661" cy="347212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F8F3080A-940A-003A-5007-EC1554C5218C}"/>
              </a:ext>
            </a:extLst>
          </p:cNvPr>
          <p:cNvSpPr txBox="1"/>
          <p:nvPr/>
        </p:nvSpPr>
        <p:spPr>
          <a:xfrm>
            <a:off x="4257186" y="6315054"/>
            <a:ext cx="1959960" cy="369332"/>
          </a:xfrm>
          <a:prstGeom prst="rect">
            <a:avLst/>
          </a:prstGeom>
          <a:noFill/>
        </p:spPr>
        <p:txBody>
          <a:bodyPr wrap="none" rtlCol="0">
            <a:spAutoFit/>
          </a:bodyPr>
          <a:lstStyle/>
          <a:p>
            <a:r>
              <a:rPr lang="en-US" b="1" dirty="0">
                <a:solidFill>
                  <a:srgbClr val="FF0000"/>
                </a:solidFill>
              </a:rPr>
              <a:t>Energy and carbon</a:t>
            </a:r>
          </a:p>
        </p:txBody>
      </p:sp>
    </p:spTree>
    <p:extLst>
      <p:ext uri="{BB962C8B-B14F-4D97-AF65-F5344CB8AC3E}">
        <p14:creationId xmlns:p14="http://schemas.microsoft.com/office/powerpoint/2010/main" val="3366029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62777-661D-1210-58D8-E7FC5F94B68A}"/>
              </a:ext>
            </a:extLst>
          </p:cNvPr>
          <p:cNvSpPr>
            <a:spLocks noGrp="1"/>
          </p:cNvSpPr>
          <p:nvPr>
            <p:ph type="title"/>
          </p:nvPr>
        </p:nvSpPr>
        <p:spPr/>
        <p:txBody>
          <a:bodyPr/>
          <a:lstStyle/>
          <a:p>
            <a:r>
              <a:rPr lang="en-US" dirty="0"/>
              <a:t>Your skillset is critical!</a:t>
            </a:r>
          </a:p>
        </p:txBody>
      </p:sp>
      <p:grpSp>
        <p:nvGrpSpPr>
          <p:cNvPr id="40" name="Group 39">
            <a:extLst>
              <a:ext uri="{FF2B5EF4-FFF2-40B4-BE49-F238E27FC236}">
                <a16:creationId xmlns:a16="http://schemas.microsoft.com/office/drawing/2014/main" id="{E23C0DC9-5A94-2ED1-7A3E-4F50F1E362CA}"/>
              </a:ext>
            </a:extLst>
          </p:cNvPr>
          <p:cNvGrpSpPr/>
          <p:nvPr/>
        </p:nvGrpSpPr>
        <p:grpSpPr>
          <a:xfrm>
            <a:off x="1904683" y="1784096"/>
            <a:ext cx="5442211" cy="1345043"/>
            <a:chOff x="1869222" y="1586950"/>
            <a:chExt cx="5442211" cy="1345043"/>
          </a:xfrm>
        </p:grpSpPr>
        <p:pic>
          <p:nvPicPr>
            <p:cNvPr id="5" name="Picture 2" descr="Image result for database search">
              <a:extLst>
                <a:ext uri="{FF2B5EF4-FFF2-40B4-BE49-F238E27FC236}">
                  <a16:creationId xmlns:a16="http://schemas.microsoft.com/office/drawing/2014/main" id="{44B885C4-5476-31A5-4BC0-30E57143752D}"/>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869222" y="1586950"/>
              <a:ext cx="862300" cy="882315"/>
            </a:xfrm>
            <a:prstGeom prst="rect">
              <a:avLst/>
            </a:prstGeom>
            <a:noFill/>
          </p:spPr>
        </p:pic>
        <p:sp>
          <p:nvSpPr>
            <p:cNvPr id="6" name="Triangle 5">
              <a:extLst>
                <a:ext uri="{FF2B5EF4-FFF2-40B4-BE49-F238E27FC236}">
                  <a16:creationId xmlns:a16="http://schemas.microsoft.com/office/drawing/2014/main" id="{F5BA0337-1AC7-BFBB-1BE0-1D8057417E36}"/>
                </a:ext>
              </a:extLst>
            </p:cNvPr>
            <p:cNvSpPr/>
            <p:nvPr/>
          </p:nvSpPr>
          <p:spPr>
            <a:xfrm rot="5400000">
              <a:off x="2705658" y="202488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A5693000-6FC9-4AC2-28F5-E6206F86AEA5}"/>
                </a:ext>
              </a:extLst>
            </p:cNvPr>
            <p:cNvSpPr/>
            <p:nvPr/>
          </p:nvSpPr>
          <p:spPr>
            <a:xfrm>
              <a:off x="3448036" y="166430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Heavy" panose="020F0502020204030203" pitchFamily="34" charset="0"/>
                  <a:ea typeface="Lato Heavy" panose="020F0502020204030203" pitchFamily="34" charset="0"/>
                  <a:cs typeface="Lato Heavy" panose="020F0502020204030203" pitchFamily="34" charset="0"/>
                </a:rPr>
                <a:t>Code</a:t>
              </a:r>
            </a:p>
          </p:txBody>
        </p:sp>
        <p:sp>
          <p:nvSpPr>
            <p:cNvPr id="8" name="Triangle 7">
              <a:extLst>
                <a:ext uri="{FF2B5EF4-FFF2-40B4-BE49-F238E27FC236}">
                  <a16:creationId xmlns:a16="http://schemas.microsoft.com/office/drawing/2014/main" id="{8D99F2AC-5FFB-4729-283F-C51A9F81DF81}"/>
                </a:ext>
              </a:extLst>
            </p:cNvPr>
            <p:cNvSpPr/>
            <p:nvPr/>
          </p:nvSpPr>
          <p:spPr>
            <a:xfrm rot="5400000">
              <a:off x="5075120" y="199654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Question Mark with solid fill">
              <a:extLst>
                <a:ext uri="{FF2B5EF4-FFF2-40B4-BE49-F238E27FC236}">
                  <a16:creationId xmlns:a16="http://schemas.microsoft.com/office/drawing/2014/main" id="{F24ACBAC-A83A-C539-114A-D298C5C1F2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7079" y="1627944"/>
              <a:ext cx="914400" cy="914400"/>
            </a:xfrm>
            <a:prstGeom prst="rect">
              <a:avLst/>
            </a:prstGeom>
          </p:spPr>
        </p:pic>
        <p:sp>
          <p:nvSpPr>
            <p:cNvPr id="10" name="TextBox 9">
              <a:extLst>
                <a:ext uri="{FF2B5EF4-FFF2-40B4-BE49-F238E27FC236}">
                  <a16:creationId xmlns:a16="http://schemas.microsoft.com/office/drawing/2014/main" id="{B70E714B-1D67-F938-50A8-6942E5334EDD}"/>
                </a:ext>
              </a:extLst>
            </p:cNvPr>
            <p:cNvSpPr txBox="1"/>
            <p:nvPr/>
          </p:nvSpPr>
          <p:spPr>
            <a:xfrm>
              <a:off x="1897807" y="2562661"/>
              <a:ext cx="620554" cy="369332"/>
            </a:xfrm>
            <a:prstGeom prst="rect">
              <a:avLst/>
            </a:prstGeom>
            <a:noFill/>
          </p:spPr>
          <p:txBody>
            <a:bodyPr wrap="none" rtlCol="0">
              <a:spAutoFit/>
            </a:bodyPr>
            <a:lstStyle/>
            <a:p>
              <a:r>
                <a:rPr lang="en-US" dirty="0"/>
                <a:t>Data</a:t>
              </a:r>
            </a:p>
          </p:txBody>
        </p:sp>
        <p:sp>
          <p:nvSpPr>
            <p:cNvPr id="11" name="TextBox 10">
              <a:extLst>
                <a:ext uri="{FF2B5EF4-FFF2-40B4-BE49-F238E27FC236}">
                  <a16:creationId xmlns:a16="http://schemas.microsoft.com/office/drawing/2014/main" id="{DFFBD30D-3BC2-F462-895E-8A7075603655}"/>
                </a:ext>
              </a:extLst>
            </p:cNvPr>
            <p:cNvSpPr txBox="1"/>
            <p:nvPr/>
          </p:nvSpPr>
          <p:spPr>
            <a:xfrm>
              <a:off x="5370645" y="2562661"/>
              <a:ext cx="1940788" cy="369332"/>
            </a:xfrm>
            <a:prstGeom prst="rect">
              <a:avLst/>
            </a:prstGeom>
            <a:noFill/>
          </p:spPr>
          <p:txBody>
            <a:bodyPr wrap="none" rtlCol="0">
              <a:spAutoFit/>
            </a:bodyPr>
            <a:lstStyle/>
            <a:p>
              <a:r>
                <a:rPr lang="en-US" dirty="0"/>
                <a:t>Useful information</a:t>
              </a:r>
            </a:p>
          </p:txBody>
        </p:sp>
      </p:grpSp>
      <p:sp>
        <p:nvSpPr>
          <p:cNvPr id="12" name="Pentagon 11">
            <a:extLst>
              <a:ext uri="{FF2B5EF4-FFF2-40B4-BE49-F238E27FC236}">
                <a16:creationId xmlns:a16="http://schemas.microsoft.com/office/drawing/2014/main" id="{FE01AC73-274F-F152-07C3-558C82FDB5E2}"/>
              </a:ext>
            </a:extLst>
          </p:cNvPr>
          <p:cNvSpPr/>
          <p:nvPr/>
        </p:nvSpPr>
        <p:spPr>
          <a:xfrm>
            <a:off x="565401" y="4159639"/>
            <a:ext cx="1253201" cy="500230"/>
          </a:xfrm>
          <a:prstGeom prst="homePlate">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530E874-6D0C-2E56-4A55-97FAA20D0532}"/>
              </a:ext>
            </a:extLst>
          </p:cNvPr>
          <p:cNvGrpSpPr/>
          <p:nvPr/>
        </p:nvGrpSpPr>
        <p:grpSpPr>
          <a:xfrm>
            <a:off x="1641619" y="5424836"/>
            <a:ext cx="5622025" cy="383469"/>
            <a:chOff x="1119454" y="6149992"/>
            <a:chExt cx="5622025" cy="383469"/>
          </a:xfrm>
        </p:grpSpPr>
        <p:sp>
          <p:nvSpPr>
            <p:cNvPr id="13" name="Rectangle 12">
              <a:extLst>
                <a:ext uri="{FF2B5EF4-FFF2-40B4-BE49-F238E27FC236}">
                  <a16:creationId xmlns:a16="http://schemas.microsoft.com/office/drawing/2014/main" id="{7C312F65-1F2A-8657-84FF-8E50D34EC3B7}"/>
                </a:ext>
              </a:extLst>
            </p:cNvPr>
            <p:cNvSpPr/>
            <p:nvPr/>
          </p:nvSpPr>
          <p:spPr>
            <a:xfrm>
              <a:off x="3692881" y="6208947"/>
              <a:ext cx="285078" cy="279699"/>
            </a:xfrm>
            <a:prstGeom prst="rect">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C13E04C-7527-8C27-C062-D578480AD504}"/>
                </a:ext>
              </a:extLst>
            </p:cNvPr>
            <p:cNvSpPr txBox="1"/>
            <p:nvPr/>
          </p:nvSpPr>
          <p:spPr>
            <a:xfrm>
              <a:off x="1119454" y="6149992"/>
              <a:ext cx="2631939" cy="369332"/>
            </a:xfrm>
            <a:prstGeom prst="rect">
              <a:avLst/>
            </a:prstGeom>
            <a:noFill/>
          </p:spPr>
          <p:txBody>
            <a:bodyPr wrap="none" rtlCol="0">
              <a:spAutoFit/>
            </a:bodyPr>
            <a:lstStyle/>
            <a:p>
              <a:pPr algn="ctr"/>
              <a:r>
                <a:rPr lang="en-US" dirty="0"/>
                <a:t>Chemical scientists can do</a:t>
              </a:r>
            </a:p>
          </p:txBody>
        </p:sp>
        <p:sp>
          <p:nvSpPr>
            <p:cNvPr id="15" name="Rectangle 14">
              <a:extLst>
                <a:ext uri="{FF2B5EF4-FFF2-40B4-BE49-F238E27FC236}">
                  <a16:creationId xmlns:a16="http://schemas.microsoft.com/office/drawing/2014/main" id="{045715C0-B107-088A-9840-3A0E67747432}"/>
                </a:ext>
              </a:extLst>
            </p:cNvPr>
            <p:cNvSpPr/>
            <p:nvPr/>
          </p:nvSpPr>
          <p:spPr>
            <a:xfrm>
              <a:off x="4163749" y="6208946"/>
              <a:ext cx="285078" cy="279699"/>
            </a:xfrm>
            <a:prstGeom prst="rect">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7583C7-DB3B-DFE6-A230-99828548560A}"/>
                </a:ext>
              </a:extLst>
            </p:cNvPr>
            <p:cNvSpPr txBox="1"/>
            <p:nvPr/>
          </p:nvSpPr>
          <p:spPr>
            <a:xfrm>
              <a:off x="4530937" y="6164129"/>
              <a:ext cx="2210542" cy="369332"/>
            </a:xfrm>
            <a:prstGeom prst="rect">
              <a:avLst/>
            </a:prstGeom>
            <a:noFill/>
          </p:spPr>
          <p:txBody>
            <a:bodyPr wrap="none" rtlCol="0">
              <a:spAutoFit/>
            </a:bodyPr>
            <a:lstStyle/>
            <a:p>
              <a:pPr algn="ctr"/>
              <a:r>
                <a:rPr lang="en-US" dirty="0"/>
                <a:t>Data scientists can do</a:t>
              </a:r>
            </a:p>
          </p:txBody>
        </p:sp>
      </p:grpSp>
      <p:sp>
        <p:nvSpPr>
          <p:cNvPr id="17" name="TextBox 16">
            <a:extLst>
              <a:ext uri="{FF2B5EF4-FFF2-40B4-BE49-F238E27FC236}">
                <a16:creationId xmlns:a16="http://schemas.microsoft.com/office/drawing/2014/main" id="{074991D4-9F18-2C03-EF67-7484E921844F}"/>
              </a:ext>
            </a:extLst>
          </p:cNvPr>
          <p:cNvSpPr txBox="1"/>
          <p:nvPr/>
        </p:nvSpPr>
        <p:spPr>
          <a:xfrm>
            <a:off x="1677992" y="6519324"/>
            <a:ext cx="6063776" cy="369332"/>
          </a:xfrm>
          <a:prstGeom prst="rect">
            <a:avLst/>
          </a:prstGeom>
          <a:noFill/>
        </p:spPr>
        <p:txBody>
          <a:bodyPr wrap="none" rtlCol="0">
            <a:spAutoFit/>
          </a:bodyPr>
          <a:lstStyle/>
          <a:p>
            <a:r>
              <a:rPr lang="en-US" i="1" dirty="0"/>
              <a:t>Software engineers make sure all of this can be used by others!</a:t>
            </a:r>
          </a:p>
        </p:txBody>
      </p:sp>
      <p:sp>
        <p:nvSpPr>
          <p:cNvPr id="19" name="TextBox 18">
            <a:extLst>
              <a:ext uri="{FF2B5EF4-FFF2-40B4-BE49-F238E27FC236}">
                <a16:creationId xmlns:a16="http://schemas.microsoft.com/office/drawing/2014/main" id="{8D0BB3F4-EAC1-09D5-F2D2-2A49A7355909}"/>
              </a:ext>
            </a:extLst>
          </p:cNvPr>
          <p:cNvSpPr txBox="1"/>
          <p:nvPr/>
        </p:nvSpPr>
        <p:spPr>
          <a:xfrm>
            <a:off x="78525" y="3711816"/>
            <a:ext cx="1941942" cy="307777"/>
          </a:xfrm>
          <a:prstGeom prst="rect">
            <a:avLst/>
          </a:prstGeom>
          <a:solidFill>
            <a:schemeClr val="accent3">
              <a:lumMod val="75000"/>
              <a:alpha val="15047"/>
            </a:schemeClr>
          </a:solidFill>
        </p:spPr>
        <p:txBody>
          <a:bodyPr wrap="none" rtlCol="0">
            <a:spAutoFit/>
          </a:bodyPr>
          <a:lstStyle/>
          <a:p>
            <a:r>
              <a:rPr lang="en-US" sz="1400" dirty="0">
                <a:solidFill>
                  <a:schemeClr val="accent3">
                    <a:lumMod val="75000"/>
                  </a:schemeClr>
                </a:solidFill>
              </a:rPr>
              <a:t>Identify desired product</a:t>
            </a:r>
          </a:p>
        </p:txBody>
      </p:sp>
      <p:sp>
        <p:nvSpPr>
          <p:cNvPr id="20" name="Chevron 19">
            <a:extLst>
              <a:ext uri="{FF2B5EF4-FFF2-40B4-BE49-F238E27FC236}">
                <a16:creationId xmlns:a16="http://schemas.microsoft.com/office/drawing/2014/main" id="{1B494466-A7A9-FE42-A67B-F371B007C960}"/>
              </a:ext>
            </a:extLst>
          </p:cNvPr>
          <p:cNvSpPr/>
          <p:nvPr/>
        </p:nvSpPr>
        <p:spPr>
          <a:xfrm>
            <a:off x="1700127" y="4159639"/>
            <a:ext cx="1010697" cy="500230"/>
          </a:xfrm>
          <a:prstGeom prst="chevron">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482992F-BECD-FD12-3967-9B3A577BAF6A}"/>
              </a:ext>
            </a:extLst>
          </p:cNvPr>
          <p:cNvSpPr txBox="1"/>
          <p:nvPr/>
        </p:nvSpPr>
        <p:spPr>
          <a:xfrm>
            <a:off x="1088563" y="4791448"/>
            <a:ext cx="1863808" cy="523220"/>
          </a:xfrm>
          <a:prstGeom prst="rect">
            <a:avLst/>
          </a:prstGeom>
          <a:solidFill>
            <a:schemeClr val="accent3">
              <a:lumMod val="75000"/>
              <a:alpha val="15047"/>
            </a:schemeClr>
          </a:solidFill>
        </p:spPr>
        <p:txBody>
          <a:bodyPr wrap="square" rtlCol="0">
            <a:spAutoFit/>
          </a:bodyPr>
          <a:lstStyle>
            <a:defPPr>
              <a:defRPr lang="en-US"/>
            </a:defPPr>
            <a:lvl1pPr>
              <a:defRPr>
                <a:solidFill>
                  <a:schemeClr val="accent3">
                    <a:lumMod val="75000"/>
                  </a:schemeClr>
                </a:solidFill>
              </a:defRPr>
            </a:lvl1pPr>
          </a:lstStyle>
          <a:p>
            <a:r>
              <a:rPr lang="en-US" sz="1400" dirty="0"/>
              <a:t>Collect data and formulate assumptions</a:t>
            </a:r>
          </a:p>
        </p:txBody>
      </p:sp>
      <p:sp>
        <p:nvSpPr>
          <p:cNvPr id="22" name="Chevron 21">
            <a:extLst>
              <a:ext uri="{FF2B5EF4-FFF2-40B4-BE49-F238E27FC236}">
                <a16:creationId xmlns:a16="http://schemas.microsoft.com/office/drawing/2014/main" id="{D9B04FEB-DED7-8A88-11AF-15D1089F952B}"/>
              </a:ext>
            </a:extLst>
          </p:cNvPr>
          <p:cNvSpPr/>
          <p:nvPr/>
        </p:nvSpPr>
        <p:spPr>
          <a:xfrm>
            <a:off x="2592349" y="4159639"/>
            <a:ext cx="1010697" cy="500230"/>
          </a:xfrm>
          <a:prstGeom prst="chevron">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FB3B864-210E-2973-AC1B-58BEE0EFBFC4}"/>
              </a:ext>
            </a:extLst>
          </p:cNvPr>
          <p:cNvSpPr txBox="1"/>
          <p:nvPr/>
        </p:nvSpPr>
        <p:spPr>
          <a:xfrm>
            <a:off x="2580747" y="3711816"/>
            <a:ext cx="1195256" cy="307777"/>
          </a:xfrm>
          <a:prstGeom prst="rect">
            <a:avLst/>
          </a:prstGeom>
          <a:solidFill>
            <a:schemeClr val="accent1">
              <a:lumMod val="75000"/>
              <a:alpha val="15047"/>
            </a:schemeClr>
          </a:solidFill>
          <a:ln>
            <a:noFill/>
          </a:ln>
        </p:spPr>
        <p:txBody>
          <a:bodyPr wrap="square" rtlCol="0">
            <a:spAutoFit/>
          </a:bodyPr>
          <a:lstStyle>
            <a:defPPr>
              <a:defRPr lang="en-US"/>
            </a:defPPr>
            <a:lvl1pPr>
              <a:defRPr>
                <a:solidFill>
                  <a:schemeClr val="accent3">
                    <a:lumMod val="75000"/>
                  </a:schemeClr>
                </a:solidFill>
              </a:defRPr>
            </a:lvl1pPr>
          </a:lstStyle>
          <a:p>
            <a:r>
              <a:rPr lang="en-US" sz="1400" dirty="0">
                <a:solidFill>
                  <a:schemeClr val="accent1">
                    <a:lumMod val="75000"/>
                  </a:schemeClr>
                </a:solidFill>
              </a:rPr>
              <a:t>Process data</a:t>
            </a:r>
          </a:p>
        </p:txBody>
      </p:sp>
      <p:sp>
        <p:nvSpPr>
          <p:cNvPr id="24" name="Chevron 23">
            <a:extLst>
              <a:ext uri="{FF2B5EF4-FFF2-40B4-BE49-F238E27FC236}">
                <a16:creationId xmlns:a16="http://schemas.microsoft.com/office/drawing/2014/main" id="{14AE0670-82C4-2D23-7970-C0F8FD95FDD0}"/>
              </a:ext>
            </a:extLst>
          </p:cNvPr>
          <p:cNvSpPr/>
          <p:nvPr/>
        </p:nvSpPr>
        <p:spPr>
          <a:xfrm>
            <a:off x="3484571" y="4159639"/>
            <a:ext cx="1010697" cy="500230"/>
          </a:xfrm>
          <a:prstGeom prst="chevron">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E513144-8855-5513-B71A-F3DCF327935F}"/>
              </a:ext>
            </a:extLst>
          </p:cNvPr>
          <p:cNvSpPr txBox="1"/>
          <p:nvPr/>
        </p:nvSpPr>
        <p:spPr>
          <a:xfrm>
            <a:off x="3089779" y="4791448"/>
            <a:ext cx="1659413" cy="523220"/>
          </a:xfrm>
          <a:prstGeom prst="rect">
            <a:avLst/>
          </a:prstGeom>
          <a:solidFill>
            <a:schemeClr val="accent3">
              <a:lumMod val="75000"/>
              <a:alpha val="15047"/>
            </a:schemeClr>
          </a:solidFill>
        </p:spPr>
        <p:txBody>
          <a:bodyPr wrap="square" rtlCol="0">
            <a:spAutoFit/>
          </a:bodyPr>
          <a:lstStyle>
            <a:defPPr>
              <a:defRPr lang="en-US"/>
            </a:defPPr>
            <a:lvl1pPr>
              <a:defRPr>
                <a:solidFill>
                  <a:schemeClr val="accent3">
                    <a:lumMod val="75000"/>
                  </a:schemeClr>
                </a:solidFill>
              </a:defRPr>
            </a:lvl1pPr>
          </a:lstStyle>
          <a:p>
            <a:r>
              <a:rPr lang="en-US" sz="1400" dirty="0"/>
              <a:t>Incorporate domain knowledge</a:t>
            </a:r>
          </a:p>
        </p:txBody>
      </p:sp>
      <p:sp>
        <p:nvSpPr>
          <p:cNvPr id="26" name="Chevron 25">
            <a:extLst>
              <a:ext uri="{FF2B5EF4-FFF2-40B4-BE49-F238E27FC236}">
                <a16:creationId xmlns:a16="http://schemas.microsoft.com/office/drawing/2014/main" id="{3F82DF87-2D1B-543D-7C3F-07E9D7E01748}"/>
              </a:ext>
            </a:extLst>
          </p:cNvPr>
          <p:cNvSpPr/>
          <p:nvPr/>
        </p:nvSpPr>
        <p:spPr>
          <a:xfrm>
            <a:off x="4376793" y="4159639"/>
            <a:ext cx="1010697" cy="500230"/>
          </a:xfrm>
          <a:prstGeom prst="chevron">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5FBB831-D158-7EEC-1D05-41950D6226AB}"/>
              </a:ext>
            </a:extLst>
          </p:cNvPr>
          <p:cNvSpPr txBox="1"/>
          <p:nvPr/>
        </p:nvSpPr>
        <p:spPr>
          <a:xfrm>
            <a:off x="4376793" y="3711816"/>
            <a:ext cx="1343338" cy="307777"/>
          </a:xfrm>
          <a:prstGeom prst="rect">
            <a:avLst/>
          </a:prstGeom>
          <a:solidFill>
            <a:schemeClr val="accent1">
              <a:lumMod val="75000"/>
              <a:alpha val="15047"/>
            </a:schemeClr>
          </a:solidFill>
          <a:ln>
            <a:noFill/>
          </a:ln>
        </p:spPr>
        <p:txBody>
          <a:bodyPr wrap="square" rtlCol="0">
            <a:spAutoFit/>
          </a:bodyPr>
          <a:lstStyle>
            <a:defPPr>
              <a:defRPr lang="en-US"/>
            </a:defPPr>
            <a:lvl1pPr>
              <a:defRPr>
                <a:solidFill>
                  <a:schemeClr val="accent3">
                    <a:lumMod val="75000"/>
                  </a:schemeClr>
                </a:solidFill>
              </a:defRPr>
            </a:lvl1pPr>
          </a:lstStyle>
          <a:p>
            <a:r>
              <a:rPr lang="en-US" sz="1400" dirty="0">
                <a:solidFill>
                  <a:schemeClr val="accent1">
                    <a:lumMod val="75000"/>
                  </a:schemeClr>
                </a:solidFill>
              </a:rPr>
              <a:t>Design solution</a:t>
            </a:r>
          </a:p>
        </p:txBody>
      </p:sp>
      <p:sp>
        <p:nvSpPr>
          <p:cNvPr id="28" name="Chevron 27">
            <a:extLst>
              <a:ext uri="{FF2B5EF4-FFF2-40B4-BE49-F238E27FC236}">
                <a16:creationId xmlns:a16="http://schemas.microsoft.com/office/drawing/2014/main" id="{9EFA38F6-C4C5-E0B9-2BB2-D79800E22117}"/>
              </a:ext>
            </a:extLst>
          </p:cNvPr>
          <p:cNvSpPr/>
          <p:nvPr/>
        </p:nvSpPr>
        <p:spPr>
          <a:xfrm>
            <a:off x="5269015" y="4159639"/>
            <a:ext cx="1010697" cy="500230"/>
          </a:xfrm>
          <a:prstGeom prst="chevron">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D72AD4D-3F4A-FF43-F12E-B7D1875D2015}"/>
              </a:ext>
            </a:extLst>
          </p:cNvPr>
          <p:cNvSpPr txBox="1"/>
          <p:nvPr/>
        </p:nvSpPr>
        <p:spPr>
          <a:xfrm>
            <a:off x="5576819" y="4791448"/>
            <a:ext cx="1343338" cy="523220"/>
          </a:xfrm>
          <a:prstGeom prst="rect">
            <a:avLst/>
          </a:prstGeom>
          <a:solidFill>
            <a:schemeClr val="accent1">
              <a:lumMod val="75000"/>
              <a:alpha val="15047"/>
            </a:schemeClr>
          </a:solidFill>
          <a:ln>
            <a:noFill/>
          </a:ln>
        </p:spPr>
        <p:txBody>
          <a:bodyPr wrap="square" rtlCol="0">
            <a:spAutoFit/>
          </a:bodyPr>
          <a:lstStyle>
            <a:defPPr>
              <a:defRPr lang="en-US"/>
            </a:defPPr>
            <a:lvl1pPr>
              <a:defRPr>
                <a:solidFill>
                  <a:schemeClr val="accent3">
                    <a:lumMod val="75000"/>
                  </a:schemeClr>
                </a:solidFill>
              </a:defRPr>
            </a:lvl1pPr>
          </a:lstStyle>
          <a:p>
            <a:r>
              <a:rPr lang="en-US" sz="1400" dirty="0">
                <a:solidFill>
                  <a:schemeClr val="accent1">
                    <a:lumMod val="75000"/>
                  </a:schemeClr>
                </a:solidFill>
              </a:rPr>
              <a:t>Interpret results</a:t>
            </a:r>
          </a:p>
        </p:txBody>
      </p:sp>
      <p:sp>
        <p:nvSpPr>
          <p:cNvPr id="30" name="Chevron 29">
            <a:extLst>
              <a:ext uri="{FF2B5EF4-FFF2-40B4-BE49-F238E27FC236}">
                <a16:creationId xmlns:a16="http://schemas.microsoft.com/office/drawing/2014/main" id="{51245CC6-EEF7-A538-C72B-71571F109864}"/>
              </a:ext>
            </a:extLst>
          </p:cNvPr>
          <p:cNvSpPr/>
          <p:nvPr/>
        </p:nvSpPr>
        <p:spPr>
          <a:xfrm>
            <a:off x="6161238" y="4159639"/>
            <a:ext cx="1010697" cy="500230"/>
          </a:xfrm>
          <a:prstGeom prst="chevron">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71B321C-C21C-3E56-64BE-8B91894E5384}"/>
              </a:ext>
            </a:extLst>
          </p:cNvPr>
          <p:cNvSpPr txBox="1"/>
          <p:nvPr/>
        </p:nvSpPr>
        <p:spPr>
          <a:xfrm>
            <a:off x="7249288" y="4148144"/>
            <a:ext cx="1659413" cy="523220"/>
          </a:xfrm>
          <a:prstGeom prst="rect">
            <a:avLst/>
          </a:prstGeom>
          <a:solidFill>
            <a:schemeClr val="accent3">
              <a:lumMod val="75000"/>
              <a:alpha val="15047"/>
            </a:schemeClr>
          </a:solidFill>
        </p:spPr>
        <p:txBody>
          <a:bodyPr wrap="square" rtlCol="0">
            <a:spAutoFit/>
          </a:bodyPr>
          <a:lstStyle>
            <a:defPPr>
              <a:defRPr lang="en-US"/>
            </a:defPPr>
            <a:lvl1pPr>
              <a:defRPr>
                <a:solidFill>
                  <a:schemeClr val="accent3">
                    <a:lumMod val="75000"/>
                  </a:schemeClr>
                </a:solidFill>
              </a:defRPr>
            </a:lvl1pPr>
          </a:lstStyle>
          <a:p>
            <a:r>
              <a:rPr lang="en-US" sz="1400" dirty="0"/>
              <a:t>Draw conclusions or utilize tool</a:t>
            </a:r>
          </a:p>
        </p:txBody>
      </p:sp>
      <p:sp>
        <p:nvSpPr>
          <p:cNvPr id="38" name="Left Brace 37">
            <a:extLst>
              <a:ext uri="{FF2B5EF4-FFF2-40B4-BE49-F238E27FC236}">
                <a16:creationId xmlns:a16="http://schemas.microsoft.com/office/drawing/2014/main" id="{F974B87F-F47E-C865-0A43-C2D987095BAE}"/>
              </a:ext>
            </a:extLst>
          </p:cNvPr>
          <p:cNvSpPr/>
          <p:nvPr/>
        </p:nvSpPr>
        <p:spPr>
          <a:xfrm rot="16200000">
            <a:off x="4532709" y="1748406"/>
            <a:ext cx="186161" cy="8337178"/>
          </a:xfrm>
          <a:prstGeom prst="leftBrac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089B479B-88CD-DCDA-6484-847FCB40346F}"/>
              </a:ext>
            </a:extLst>
          </p:cNvPr>
          <p:cNvSpPr txBox="1"/>
          <p:nvPr/>
        </p:nvSpPr>
        <p:spPr>
          <a:xfrm>
            <a:off x="3434509" y="6039225"/>
            <a:ext cx="2274982" cy="369332"/>
          </a:xfrm>
          <a:prstGeom prst="rect">
            <a:avLst/>
          </a:prstGeom>
          <a:noFill/>
        </p:spPr>
        <p:txBody>
          <a:bodyPr wrap="none" rtlCol="0">
            <a:spAutoFit/>
          </a:bodyPr>
          <a:lstStyle/>
          <a:p>
            <a:r>
              <a:rPr lang="en-US" b="1" dirty="0">
                <a:solidFill>
                  <a:schemeClr val="accent4">
                    <a:lumMod val="75000"/>
                  </a:schemeClr>
                </a:solidFill>
              </a:rPr>
              <a:t>You</a:t>
            </a:r>
            <a:r>
              <a:rPr lang="en-US" dirty="0">
                <a:solidFill>
                  <a:schemeClr val="accent4">
                    <a:lumMod val="75000"/>
                  </a:schemeClr>
                </a:solidFill>
              </a:rPr>
              <a:t> will be able to do!</a:t>
            </a:r>
            <a:endParaRPr lang="en-US" b="1" dirty="0">
              <a:solidFill>
                <a:schemeClr val="accent4">
                  <a:lumMod val="75000"/>
                </a:schemeClr>
              </a:solidFill>
            </a:endParaRPr>
          </a:p>
        </p:txBody>
      </p:sp>
    </p:spTree>
    <p:extLst>
      <p:ext uri="{BB962C8B-B14F-4D97-AF65-F5344CB8AC3E}">
        <p14:creationId xmlns:p14="http://schemas.microsoft.com/office/powerpoint/2010/main" val="3786669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75584"/>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b="1" spc="-20" dirty="0">
                <a:solidFill>
                  <a:schemeClr val="accent2"/>
                </a:solidFill>
                <a:latin typeface="Lato" panose="020F0502020204030203" pitchFamily="34" charset="0"/>
                <a:ea typeface="Lato" panose="020F0502020204030203" pitchFamily="34" charset="0"/>
                <a:cs typeface="Lato" panose="020F0502020204030203" pitchFamily="34" charset="0"/>
              </a:rPr>
              <a:t>Data</a:t>
            </a:r>
            <a:r>
              <a:rPr sz="2400" b="1" spc="-10" dirty="0">
                <a:solidFill>
                  <a:schemeClr val="accent2"/>
                </a:solidFill>
                <a:latin typeface="Lato" panose="020F0502020204030203" pitchFamily="34" charset="0"/>
                <a:ea typeface="Lato" panose="020F0502020204030203" pitchFamily="34" charset="0"/>
                <a:cs typeface="Lato" panose="020F0502020204030203" pitchFamily="34" charset="0"/>
              </a:rPr>
              <a:t> management</a:t>
            </a:r>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Machine learning</a:t>
            </a:r>
            <a:endParaRPr lang="en-US"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lang="en-US" sz="2200" dirty="0">
                <a:latin typeface="Lato" panose="020F0502020204030203" pitchFamily="34" charset="0"/>
                <a:ea typeface="Lato" panose="020F0502020204030203" pitchFamily="34" charset="0"/>
                <a:cs typeface="Lato" panose="020F0502020204030203" pitchFamily="34" charset="0"/>
              </a:rPr>
              <a:t>Supervised &amp;</a:t>
            </a:r>
            <a:r>
              <a:rPr lang="en-US" sz="2200" spc="-15" dirty="0">
                <a:latin typeface="Lato" panose="020F0502020204030203" pitchFamily="34" charset="0"/>
                <a:ea typeface="Lato" panose="020F0502020204030203" pitchFamily="34" charset="0"/>
                <a:cs typeface="Lato" panose="020F0502020204030203" pitchFamily="34" charset="0"/>
              </a:rPr>
              <a:t> </a:t>
            </a:r>
            <a:r>
              <a:rPr lang="en-US" sz="2200" spc="-5" dirty="0">
                <a:latin typeface="Lato" panose="020F0502020204030203" pitchFamily="34" charset="0"/>
                <a:ea typeface="Lato" panose="020F0502020204030203" pitchFamily="34" charset="0"/>
                <a:cs typeface="Lato" panose="020F0502020204030203" pitchFamily="34" charset="0"/>
              </a:rPr>
              <a:t>unsupervised</a:t>
            </a:r>
          </a:p>
          <a:p>
            <a:pPr marL="1841500" lvl="3" indent="-457200">
              <a:lnSpc>
                <a:spcPct val="100000"/>
              </a:lnSpc>
              <a:spcBef>
                <a:spcPts val="229"/>
              </a:spcBef>
              <a:buFont typeface="Arial" panose="020B0604020202020204" pitchFamily="34" charset="0"/>
              <a:buChar char="•"/>
              <a:tabLst>
                <a:tab pos="1612900" algn="l"/>
              </a:tabLst>
            </a:pPr>
            <a:r>
              <a:rPr lang="en-US" sz="2200" spc="-5" dirty="0">
                <a:latin typeface="Lato" panose="020F0502020204030203" pitchFamily="34" charset="0"/>
                <a:ea typeface="Lato" panose="020F0502020204030203" pitchFamily="34" charset="0"/>
                <a:cs typeface="Lato" panose="020F0502020204030203" pitchFamily="34" charset="0"/>
              </a:rPr>
              <a:t>Utility cost tradeoff</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this class about?</a:t>
            </a:r>
          </a:p>
        </p:txBody>
      </p:sp>
      <p:sp>
        <p:nvSpPr>
          <p:cNvPr id="6" name="object 4">
            <a:extLst>
              <a:ext uri="{FF2B5EF4-FFF2-40B4-BE49-F238E27FC236}">
                <a16:creationId xmlns:a16="http://schemas.microsoft.com/office/drawing/2014/main" id="{9DCDCF12-681E-4E50-9567-70742B218DCD}"/>
              </a:ext>
            </a:extLst>
          </p:cNvPr>
          <p:cNvSpPr txBox="1"/>
          <p:nvPr/>
        </p:nvSpPr>
        <p:spPr>
          <a:xfrm>
            <a:off x="535938" y="1538168"/>
            <a:ext cx="8503131" cy="44743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lang="en-US" sz="2600" spc="-10" dirty="0">
                <a:latin typeface="Lato" panose="020F0502020204030203" pitchFamily="34" charset="0"/>
                <a:ea typeface="Lato" panose="020F0502020204030203" pitchFamily="34" charset="0"/>
                <a:cs typeface="Lato" panose="020F0502020204030203" pitchFamily="34" charset="0"/>
              </a:rPr>
              <a:t>Overview of </a:t>
            </a:r>
            <a:r>
              <a:rPr sz="2600" b="1" spc="-20" dirty="0">
                <a:latin typeface="Lato" panose="020F0502020204030203" pitchFamily="34" charset="0"/>
                <a:ea typeface="Lato" panose="020F0502020204030203" pitchFamily="34" charset="0"/>
                <a:cs typeface="Lato" panose="020F0502020204030203" pitchFamily="34" charset="0"/>
              </a:rPr>
              <a:t>Data </a:t>
            </a:r>
            <a:r>
              <a:rPr sz="2600" b="1" spc="-5" dirty="0">
                <a:latin typeface="Lato" panose="020F0502020204030203" pitchFamily="34" charset="0"/>
                <a:ea typeface="Lato" panose="020F0502020204030203" pitchFamily="34" charset="0"/>
                <a:cs typeface="Lato" panose="020F0502020204030203" pitchFamily="34" charset="0"/>
              </a:rPr>
              <a:t>Science</a:t>
            </a:r>
            <a:r>
              <a:rPr sz="2600" b="1" spc="15" dirty="0">
                <a:latin typeface="Lato" panose="020F0502020204030203" pitchFamily="34" charset="0"/>
                <a:ea typeface="Lato" panose="020F0502020204030203" pitchFamily="34" charset="0"/>
                <a:cs typeface="Lato" panose="020F0502020204030203" pitchFamily="34" charset="0"/>
              </a:rPr>
              <a:t> </a:t>
            </a:r>
            <a:r>
              <a:rPr sz="2600" b="1" spc="-5" dirty="0">
                <a:latin typeface="Lato" panose="020F0502020204030203" pitchFamily="34" charset="0"/>
                <a:ea typeface="Lato" panose="020F0502020204030203" pitchFamily="34" charset="0"/>
                <a:cs typeface="Lato" panose="020F0502020204030203" pitchFamily="34" charset="0"/>
              </a:rPr>
              <a:t>methods</a:t>
            </a:r>
            <a:endParaRPr sz="2600" b="1"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95"/>
              </a:spcBef>
              <a:buFont typeface="Arial" panose="020B0604020202020204" pitchFamily="34" charset="0"/>
              <a:buChar char="•"/>
              <a:tabLst>
                <a:tab pos="755650" algn="l"/>
              </a:tabLst>
            </a:pPr>
            <a:r>
              <a:rPr lang="en-US" sz="2600" spc="-65" dirty="0">
                <a:latin typeface="Lato" panose="020F0502020204030203" pitchFamily="34" charset="0"/>
                <a:ea typeface="Lato" panose="020F0502020204030203" pitchFamily="34" charset="0"/>
                <a:cs typeface="Lato" panose="020F0502020204030203" pitchFamily="34" charset="0"/>
              </a:rPr>
              <a:t>Basics of statistics </a:t>
            </a:r>
          </a:p>
          <a:p>
            <a:pPr marL="927100" lvl="1" indent="-457200">
              <a:lnSpc>
                <a:spcPct val="100000"/>
              </a:lnSpc>
              <a:spcBef>
                <a:spcPts val="695"/>
              </a:spcBef>
              <a:buFont typeface="Arial" panose="020B0604020202020204" pitchFamily="34" charset="0"/>
              <a:buChar char="•"/>
              <a:tabLst>
                <a:tab pos="755650" algn="l"/>
              </a:tabLst>
            </a:pPr>
            <a:r>
              <a:rPr sz="2600" spc="-65" dirty="0">
                <a:latin typeface="Lato" panose="020F0502020204030203" pitchFamily="34" charset="0"/>
                <a:ea typeface="Lato" panose="020F0502020204030203" pitchFamily="34" charset="0"/>
                <a:cs typeface="Lato" panose="020F0502020204030203" pitchFamily="34" charset="0"/>
              </a:rPr>
              <a:t>Tool </a:t>
            </a:r>
            <a:r>
              <a:rPr sz="2600" spc="-10" dirty="0">
                <a:latin typeface="Lato" panose="020F0502020204030203" pitchFamily="34" charset="0"/>
                <a:ea typeface="Lato" panose="020F0502020204030203" pitchFamily="34" charset="0"/>
                <a:cs typeface="Lato" panose="020F0502020204030203" pitchFamily="34" charset="0"/>
              </a:rPr>
              <a:t>selection</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5"/>
              </a:spcBef>
              <a:buFont typeface="Arial" panose="020B0604020202020204" pitchFamily="34" charset="0"/>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Best</a:t>
            </a:r>
            <a:r>
              <a:rPr sz="2600" spc="-100"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practices</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0"/>
              </a:spcBef>
              <a:buFont typeface="Arial" panose="020B0604020202020204" pitchFamily="34" charset="0"/>
              <a:buChar char="•"/>
              <a:tabLst>
                <a:tab pos="755650" algn="l"/>
              </a:tabLst>
            </a:pPr>
            <a:r>
              <a:rPr sz="2600" b="1" spc="-5" dirty="0">
                <a:latin typeface="Lato" panose="020F0502020204030203" pitchFamily="34" charset="0"/>
                <a:ea typeface="Lato" panose="020F0502020204030203" pitchFamily="34" charset="0"/>
                <a:cs typeface="Lato" panose="020F0502020204030203" pitchFamily="34" charset="0"/>
              </a:rPr>
              <a:t>Not</a:t>
            </a:r>
            <a:r>
              <a:rPr sz="2600" spc="-5" dirty="0">
                <a:latin typeface="Lato" panose="020F0502020204030203" pitchFamily="34" charset="0"/>
                <a:ea typeface="Lato" panose="020F0502020204030203" pitchFamily="34" charset="0"/>
                <a:cs typeface="Lato" panose="020F0502020204030203" pitchFamily="34" charset="0"/>
              </a:rPr>
              <a:t> about designing </a:t>
            </a:r>
            <a:r>
              <a:rPr sz="2600" spc="-10" dirty="0">
                <a:latin typeface="Lato" panose="020F0502020204030203" pitchFamily="34" charset="0"/>
                <a:ea typeface="Lato" panose="020F0502020204030203" pitchFamily="34" charset="0"/>
                <a:cs typeface="Lato" panose="020F0502020204030203" pitchFamily="34" charset="0"/>
              </a:rPr>
              <a:t>new</a:t>
            </a:r>
            <a:r>
              <a:rPr sz="2600" spc="15"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algorithms</a:t>
            </a:r>
            <a:endParaRPr sz="2600" dirty="0">
              <a:latin typeface="Lato" panose="020F0502020204030203" pitchFamily="34" charset="0"/>
              <a:ea typeface="Lato" panose="020F0502020204030203" pitchFamily="34" charset="0"/>
              <a:cs typeface="Lato" panose="020F0502020204030203" pitchFamily="34" charset="0"/>
            </a:endParaRPr>
          </a:p>
          <a:p>
            <a:pPr lvl="1">
              <a:lnSpc>
                <a:spcPct val="100000"/>
              </a:lnSpc>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sz="2600" b="1" spc="-15" dirty="0">
                <a:latin typeface="Lato" panose="020F0502020204030203" pitchFamily="34" charset="0"/>
                <a:ea typeface="Lato" panose="020F0502020204030203" pitchFamily="34" charset="0"/>
                <a:cs typeface="Lato" panose="020F0502020204030203" pitchFamily="34" charset="0"/>
              </a:rPr>
              <a:t>Group project </a:t>
            </a:r>
            <a:r>
              <a:rPr sz="2600" spc="-5" dirty="0">
                <a:latin typeface="Lato" panose="020F0502020204030203" pitchFamily="34" charset="0"/>
                <a:ea typeface="Lato" panose="020F0502020204030203" pitchFamily="34" charset="0"/>
                <a:cs typeface="Lato" panose="020F0502020204030203" pitchFamily="34" charset="0"/>
              </a:rPr>
              <a:t>using these</a:t>
            </a:r>
            <a:r>
              <a:rPr sz="2600" spc="5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methods</a:t>
            </a:r>
            <a:endParaRPr sz="26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15"/>
              </a:spcBef>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lang="en-US" sz="2600" spc="-20" dirty="0">
                <a:latin typeface="Lato" panose="020F0502020204030203" pitchFamily="34" charset="0"/>
                <a:ea typeface="Lato" panose="020F0502020204030203" pitchFamily="34" charset="0"/>
                <a:cs typeface="Lato" panose="020F0502020204030203" pitchFamily="34" charset="0"/>
              </a:rPr>
              <a:t>Provide you with computational tools and a </a:t>
            </a:r>
            <a:r>
              <a:rPr lang="en-US" sz="2600" b="1" spc="-20" dirty="0">
                <a:latin typeface="Lato" panose="020F0502020204030203" pitchFamily="34" charset="0"/>
                <a:ea typeface="Lato" panose="020F0502020204030203" pitchFamily="34" charset="0"/>
                <a:cs typeface="Lato" panose="020F0502020204030203" pitchFamily="34" charset="0"/>
              </a:rPr>
              <a:t>software</a:t>
            </a:r>
            <a:r>
              <a:rPr lang="en-US" sz="2600" spc="-20" dirty="0">
                <a:latin typeface="Lato" panose="020F0502020204030203" pitchFamily="34" charset="0"/>
                <a:ea typeface="Lato" panose="020F0502020204030203" pitchFamily="34" charset="0"/>
                <a:cs typeface="Lato" panose="020F0502020204030203" pitchFamily="34" charset="0"/>
              </a:rPr>
              <a:t> </a:t>
            </a:r>
            <a:r>
              <a:rPr lang="en-US" sz="2600" b="1" spc="-20" dirty="0">
                <a:latin typeface="Lato" panose="020F0502020204030203" pitchFamily="34" charset="0"/>
                <a:ea typeface="Lato" panose="020F0502020204030203" pitchFamily="34" charset="0"/>
                <a:cs typeface="Lato" panose="020F0502020204030203" pitchFamily="34" charset="0"/>
              </a:rPr>
              <a:t>mindset</a:t>
            </a:r>
            <a:r>
              <a:rPr lang="en-US" sz="2600" spc="-20" dirty="0">
                <a:latin typeface="Lato" panose="020F0502020204030203" pitchFamily="34" charset="0"/>
                <a:ea typeface="Lato" panose="020F0502020204030203" pitchFamily="34" charset="0"/>
                <a:cs typeface="Lato" panose="020F0502020204030203" pitchFamily="34" charset="0"/>
              </a:rPr>
              <a:t> to tackle science problems </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3929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60909" y="536575"/>
            <a:ext cx="4645743" cy="551433"/>
          </a:xfrm>
          <a:prstGeom prst="rect">
            <a:avLst/>
          </a:prstGeom>
        </p:spPr>
        <p:txBody>
          <a:bodyPr vert="horz" wrap="square" lIns="0" tIns="12700" rIns="0" bIns="0" rtlCol="0">
            <a:spAutoFit/>
          </a:bodyPr>
          <a:lstStyle/>
          <a:p>
            <a:pPr marL="12700">
              <a:lnSpc>
                <a:spcPct val="100000"/>
              </a:lnSpc>
              <a:spcBef>
                <a:spcPts val="100"/>
              </a:spcBef>
            </a:pPr>
            <a:r>
              <a:rPr spc="-25" dirty="0"/>
              <a:t>Data</a:t>
            </a:r>
            <a:r>
              <a:rPr spc="-55" dirty="0"/>
              <a:t> </a:t>
            </a:r>
            <a:r>
              <a:rPr spc="-10" dirty="0"/>
              <a:t>management</a:t>
            </a:r>
          </a:p>
        </p:txBody>
      </p:sp>
      <p:sp>
        <p:nvSpPr>
          <p:cNvPr id="5" name="object 5"/>
          <p:cNvSpPr txBox="1"/>
          <p:nvPr/>
        </p:nvSpPr>
        <p:spPr>
          <a:xfrm>
            <a:off x="78739" y="1507188"/>
            <a:ext cx="8616082" cy="4710264"/>
          </a:xfrm>
          <a:prstGeom prst="rect">
            <a:avLst/>
          </a:prstGeom>
        </p:spPr>
        <p:txBody>
          <a:bodyPr vert="horz" wrap="square" lIns="0" tIns="113030" rIns="0" bIns="0" rtlCol="0">
            <a:spAutoFit/>
          </a:bodyPr>
          <a:lstStyle/>
          <a:p>
            <a:pPr marL="927100" lvl="1">
              <a:lnSpc>
                <a:spcPct val="100000"/>
              </a:lnSpc>
              <a:spcBef>
                <a:spcPts val="695"/>
              </a:spcBef>
              <a:tabLst>
                <a:tab pos="1212850" algn="l"/>
              </a:tabLst>
            </a:pPr>
            <a:r>
              <a:rPr sz="2800" spc="-50" dirty="0">
                <a:latin typeface="Lato" panose="020F0502020204030203" pitchFamily="34" charset="0"/>
                <a:ea typeface="Lato" panose="020F0502020204030203" pitchFamily="34" charset="0"/>
                <a:cs typeface="Lato" panose="020F0502020204030203" pitchFamily="34" charset="0"/>
              </a:rPr>
              <a:t>You’ve </a:t>
            </a:r>
            <a:r>
              <a:rPr sz="2800" spc="-10" dirty="0">
                <a:latin typeface="Lato" panose="020F0502020204030203" pitchFamily="34" charset="0"/>
                <a:ea typeface="Lato" panose="020F0502020204030203" pitchFamily="34" charset="0"/>
                <a:cs typeface="Lato" panose="020F0502020204030203" pitchFamily="34" charset="0"/>
              </a:rPr>
              <a:t>got </a:t>
            </a:r>
            <a:r>
              <a:rPr sz="2800" spc="-5" dirty="0">
                <a:latin typeface="Lato" panose="020F0502020204030203" pitchFamily="34" charset="0"/>
                <a:ea typeface="Lato" panose="020F0502020204030203" pitchFamily="34" charset="0"/>
                <a:cs typeface="Lato" panose="020F0502020204030203" pitchFamily="34" charset="0"/>
              </a:rPr>
              <a:t>lots of </a:t>
            </a:r>
            <a:r>
              <a:rPr sz="2800" spc="-15" dirty="0">
                <a:latin typeface="Lato" panose="020F0502020204030203" pitchFamily="34" charset="0"/>
                <a:ea typeface="Lato" panose="020F0502020204030203" pitchFamily="34" charset="0"/>
                <a:cs typeface="Lato" panose="020F0502020204030203" pitchFamily="34" charset="0"/>
              </a:rPr>
              <a:t>data, </a:t>
            </a:r>
            <a:r>
              <a:rPr sz="2800" spc="-5" dirty="0">
                <a:latin typeface="Lato" panose="020F0502020204030203" pitchFamily="34" charset="0"/>
                <a:ea typeface="Lato" panose="020F0502020204030203" pitchFamily="34" charset="0"/>
                <a:cs typeface="Lato" panose="020F0502020204030203" pitchFamily="34" charset="0"/>
              </a:rPr>
              <a:t>how </a:t>
            </a:r>
            <a:r>
              <a:rPr sz="2800" dirty="0">
                <a:latin typeface="Lato" panose="020F0502020204030203" pitchFamily="34" charset="0"/>
                <a:ea typeface="Lato" panose="020F0502020204030203" pitchFamily="34" charset="0"/>
                <a:cs typeface="Lato" panose="020F0502020204030203" pitchFamily="34" charset="0"/>
              </a:rPr>
              <a:t>do </a:t>
            </a:r>
            <a:r>
              <a:rPr sz="2800" spc="-15" dirty="0">
                <a:latin typeface="Lato" panose="020F0502020204030203" pitchFamily="34" charset="0"/>
                <a:ea typeface="Lato" panose="020F0502020204030203" pitchFamily="34" charset="0"/>
                <a:cs typeface="Lato" panose="020F0502020204030203" pitchFamily="34" charset="0"/>
              </a:rPr>
              <a:t>you </a:t>
            </a:r>
            <a:r>
              <a:rPr sz="2800" b="1" spc="-10" dirty="0">
                <a:latin typeface="Lato Heavy" panose="020F0502020204030203" pitchFamily="34" charset="0"/>
                <a:ea typeface="Lato Heavy" panose="020F0502020204030203" pitchFamily="34" charset="0"/>
                <a:cs typeface="Lato Heavy" panose="020F0502020204030203" pitchFamily="34" charset="0"/>
              </a:rPr>
              <a:t>manage</a:t>
            </a:r>
            <a:r>
              <a:rPr sz="2800" spc="50" dirty="0">
                <a:latin typeface="Lato" panose="020F0502020204030203" pitchFamily="34" charset="0"/>
                <a:ea typeface="Lato" panose="020F0502020204030203" pitchFamily="34" charset="0"/>
                <a:cs typeface="Lato" panose="020F0502020204030203" pitchFamily="34" charset="0"/>
              </a:rPr>
              <a:t> </a:t>
            </a:r>
            <a:r>
              <a:rPr sz="2800" spc="-5" dirty="0">
                <a:latin typeface="Lato" panose="020F0502020204030203" pitchFamily="34" charset="0"/>
                <a:ea typeface="Lato" panose="020F0502020204030203" pitchFamily="34" charset="0"/>
                <a:cs typeface="Lato" panose="020F0502020204030203" pitchFamily="34" charset="0"/>
              </a:rPr>
              <a:t>it?</a:t>
            </a:r>
            <a:endParaRPr sz="28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60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Not about lab </a:t>
            </a:r>
            <a:r>
              <a:rPr sz="2400" spc="-10" dirty="0">
                <a:latin typeface="Lato" panose="020F0502020204030203" pitchFamily="34" charset="0"/>
                <a:ea typeface="Lato" panose="020F0502020204030203" pitchFamily="34" charset="0"/>
                <a:cs typeface="Lato" panose="020F0502020204030203" pitchFamily="34" charset="0"/>
              </a:rPr>
              <a:t>notebooks</a:t>
            </a:r>
            <a:r>
              <a:rPr sz="2400" spc="-3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anymore!</a:t>
            </a:r>
            <a:endParaRPr sz="2400" dirty="0">
              <a:latin typeface="Lato" panose="020F0502020204030203" pitchFamily="34" charset="0"/>
              <a:ea typeface="Lato" panose="020F0502020204030203" pitchFamily="34" charset="0"/>
              <a:cs typeface="Lato" panose="020F0502020204030203" pitchFamily="34" charset="0"/>
            </a:endParaRPr>
          </a:p>
          <a:p>
            <a:pPr marL="927100" lvl="1">
              <a:lnSpc>
                <a:spcPct val="100000"/>
              </a:lnSpc>
              <a:spcBef>
                <a:spcPts val="655"/>
              </a:spcBef>
              <a:tabLst>
                <a:tab pos="1212850" algn="l"/>
              </a:tabLst>
            </a:pPr>
            <a:r>
              <a:rPr sz="2800" b="1" spc="-10" dirty="0">
                <a:latin typeface="Lato Heavy" panose="020F0502020204030203" pitchFamily="34" charset="0"/>
                <a:ea typeface="Lato Heavy" panose="020F0502020204030203" pitchFamily="34" charset="0"/>
                <a:cs typeface="Lato Heavy" panose="020F0502020204030203" pitchFamily="34" charset="0"/>
              </a:rPr>
              <a:t>Databases</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1612900" lvl="2" indent="-228600">
              <a:lnSpc>
                <a:spcPct val="100000"/>
              </a:lnSpc>
              <a:spcBef>
                <a:spcPts val="57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 </a:t>
            </a:r>
            <a:r>
              <a:rPr sz="2400" dirty="0">
                <a:latin typeface="Lato" panose="020F0502020204030203" pitchFamily="34" charset="0"/>
                <a:ea typeface="Lato" panose="020F0502020204030203" pitchFamily="34" charset="0"/>
                <a:cs typeface="Lato" panose="020F0502020204030203" pitchFamily="34" charset="0"/>
              </a:rPr>
              <a:t>and </a:t>
            </a:r>
            <a:r>
              <a:rPr sz="2400" spc="-20" dirty="0">
                <a:latin typeface="Lato" panose="020F0502020204030203" pitchFamily="34" charset="0"/>
                <a:ea typeface="Lato" panose="020F0502020204030203" pitchFamily="34" charset="0"/>
                <a:cs typeface="Lato" panose="020F0502020204030203" pitchFamily="34" charset="0"/>
              </a:rPr>
              <a:t>store </a:t>
            </a:r>
            <a:r>
              <a:rPr sz="2400" spc="-15" dirty="0">
                <a:latin typeface="Lato" panose="020F0502020204030203" pitchFamily="34" charset="0"/>
                <a:ea typeface="Lato" panose="020F0502020204030203" pitchFamily="34" charset="0"/>
                <a:cs typeface="Lato" panose="020F0502020204030203" pitchFamily="34" charset="0"/>
              </a:rPr>
              <a:t>large, </a:t>
            </a:r>
            <a:r>
              <a:rPr sz="2400" spc="-10" dirty="0">
                <a:latin typeface="Lato" panose="020F0502020204030203" pitchFamily="34" charset="0"/>
                <a:ea typeface="Lato" panose="020F0502020204030203" pitchFamily="34" charset="0"/>
                <a:cs typeface="Lato" panose="020F0502020204030203" pitchFamily="34" charset="0"/>
              </a:rPr>
              <a:t>heterogeneous</a:t>
            </a:r>
            <a:r>
              <a:rPr sz="2400" spc="1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Slice, subset, </a:t>
            </a:r>
            <a:r>
              <a:rPr sz="2400" dirty="0">
                <a:latin typeface="Lato" panose="020F0502020204030203" pitchFamily="34" charset="0"/>
                <a:ea typeface="Lato" panose="020F0502020204030203" pitchFamily="34" charset="0"/>
                <a:cs typeface="Lato" panose="020F0502020204030203" pitchFamily="34" charset="0"/>
              </a:rPr>
              <a:t>and </a:t>
            </a:r>
            <a:r>
              <a:rPr sz="2400" spc="-10" dirty="0">
                <a:latin typeface="Lato" panose="020F0502020204030203" pitchFamily="34" charset="0"/>
                <a:ea typeface="Lato" panose="020F0502020204030203" pitchFamily="34" charset="0"/>
                <a:cs typeface="Lato" panose="020F0502020204030203" pitchFamily="34" charset="0"/>
              </a:rPr>
              <a:t>retrieve </a:t>
            </a:r>
            <a:r>
              <a:rPr sz="2400" spc="-5" dirty="0">
                <a:latin typeface="Lato" panose="020F0502020204030203" pitchFamily="34" charset="0"/>
                <a:ea typeface="Lato" panose="020F0502020204030203" pitchFamily="34" charset="0"/>
                <a:cs typeface="Lato" panose="020F0502020204030203" pitchFamily="34" charset="0"/>
              </a:rPr>
              <a:t>it</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efficiently</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40" dirty="0">
                <a:latin typeface="Lato" panose="020F0502020204030203" pitchFamily="34" charset="0"/>
                <a:ea typeface="Lato" panose="020F0502020204030203" pitchFamily="34" charset="0"/>
                <a:cs typeface="Lato" panose="020F0502020204030203" pitchFamily="34" charset="0"/>
              </a:rPr>
              <a:t>Track </a:t>
            </a:r>
            <a:r>
              <a:rPr sz="2400" spc="-10" dirty="0">
                <a:latin typeface="Lato" panose="020F0502020204030203" pitchFamily="34" charset="0"/>
                <a:ea typeface="Lato" panose="020F0502020204030203" pitchFamily="34" charset="0"/>
                <a:cs typeface="Lato" panose="020F0502020204030203" pitchFamily="34" charset="0"/>
              </a:rPr>
              <a:t>provenance </a:t>
            </a:r>
            <a:r>
              <a:rPr sz="2400" dirty="0">
                <a:latin typeface="Lato" panose="020F0502020204030203" pitchFamily="34" charset="0"/>
                <a:ea typeface="Lato" panose="020F0502020204030203" pitchFamily="34" charset="0"/>
                <a:cs typeface="Lato" panose="020F0502020204030203" pitchFamily="34" charset="0"/>
              </a:rPr>
              <a:t>and </a:t>
            </a:r>
            <a:r>
              <a:rPr sz="2400" spc="-15" dirty="0">
                <a:latin typeface="Lato" panose="020F0502020204030203" pitchFamily="34" charset="0"/>
                <a:ea typeface="Lato" panose="020F0502020204030203" pitchFamily="34" charset="0"/>
                <a:cs typeface="Lato" panose="020F0502020204030203" pitchFamily="34" charset="0"/>
              </a:rPr>
              <a:t>metadata </a:t>
            </a:r>
            <a:r>
              <a:rPr sz="2400" spc="-5" dirty="0">
                <a:latin typeface="Lato" panose="020F0502020204030203" pitchFamily="34" charset="0"/>
                <a:ea typeface="Lato" panose="020F0502020204030203" pitchFamily="34" charset="0"/>
                <a:cs typeface="Lato" panose="020F0502020204030203" pitchFamily="34" charset="0"/>
              </a:rPr>
              <a:t>of </a:t>
            </a:r>
            <a:r>
              <a:rPr sz="2400" spc="-10" dirty="0">
                <a:latin typeface="Lato" panose="020F0502020204030203" pitchFamily="34" charset="0"/>
                <a:ea typeface="Lato" panose="020F0502020204030203" pitchFamily="34" charset="0"/>
                <a:cs typeface="Lato" panose="020F0502020204030203" pitchFamily="34" charset="0"/>
              </a:rPr>
              <a:t>your</a:t>
            </a:r>
            <a:r>
              <a:rPr sz="2400" spc="2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Relational</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databases</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5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Structured </a:t>
            </a:r>
            <a:r>
              <a:rPr sz="2400" dirty="0">
                <a:latin typeface="Lato" panose="020F0502020204030203" pitchFamily="34" charset="0"/>
                <a:ea typeface="Lato" panose="020F0502020204030203" pitchFamily="34" charset="0"/>
                <a:cs typeface="Lato" panose="020F0502020204030203" pitchFamily="34" charset="0"/>
              </a:rPr>
              <a:t>Query </a:t>
            </a:r>
            <a:r>
              <a:rPr sz="2400" spc="-5" dirty="0">
                <a:latin typeface="Lato" panose="020F0502020204030203" pitchFamily="34" charset="0"/>
                <a:ea typeface="Lato" panose="020F0502020204030203" pitchFamily="34" charset="0"/>
                <a:cs typeface="Lato" panose="020F0502020204030203" pitchFamily="34" charset="0"/>
              </a:rPr>
              <a:t>Language (SQL)</a:t>
            </a:r>
            <a:endParaRPr lang="en-US" sz="2400" spc="-5" dirty="0">
              <a:latin typeface="Lato" panose="020F0502020204030203" pitchFamily="34" charset="0"/>
              <a:ea typeface="Lato" panose="020F0502020204030203" pitchFamily="34" charset="0"/>
              <a:cs typeface="Lato" panose="020F0502020204030203" pitchFamily="34" charset="0"/>
            </a:endParaRPr>
          </a:p>
          <a:p>
            <a:pPr marL="927100" lvl="1">
              <a:spcBef>
                <a:spcPts val="655"/>
              </a:spcBef>
              <a:tabLst>
                <a:tab pos="1212850" algn="l"/>
              </a:tabLst>
            </a:pPr>
            <a:r>
              <a:rPr lang="en-US" sz="2800" b="1" spc="-10" dirty="0">
                <a:latin typeface="Lato" panose="020F0502020204030203" pitchFamily="34" charset="0"/>
                <a:ea typeface="Lato" panose="020F0502020204030203" pitchFamily="34" charset="0"/>
                <a:cs typeface="Lato" panose="020F0502020204030203" pitchFamily="34" charset="0"/>
              </a:rPr>
              <a:t>Scalable data processing systems</a:t>
            </a:r>
          </a:p>
          <a:p>
            <a:pPr marL="1155700" lvl="1" indent="-228600">
              <a:spcBef>
                <a:spcPts val="555"/>
              </a:spcBef>
              <a:buFont typeface="Arial"/>
              <a:buChar char="•"/>
              <a:tabLst>
                <a:tab pos="1612900" algn="l"/>
              </a:tabLst>
            </a:pPr>
            <a:endParaRPr lang="en-US" sz="2400" spc="-5" dirty="0">
              <a:latin typeface="Lato" panose="020F0502020204030203" pitchFamily="34" charset="0"/>
              <a:ea typeface="Lato" panose="020F0502020204030203" pitchFamily="34" charset="0"/>
              <a:cs typeface="Lato" panose="020F0502020204030203" pitchFamily="34" charset="0"/>
            </a:endParaRPr>
          </a:p>
        </p:txBody>
      </p:sp>
      <p:pic>
        <p:nvPicPr>
          <p:cNvPr id="4" name="Picture 2" descr="Image result for database search">
            <a:extLst>
              <a:ext uri="{FF2B5EF4-FFF2-40B4-BE49-F238E27FC236}">
                <a16:creationId xmlns:a16="http://schemas.microsoft.com/office/drawing/2014/main" id="{3368EE6A-2582-F847-A9A7-67D921DA6AFC}"/>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7352218" y="4719299"/>
            <a:ext cx="1551150" cy="1587154"/>
          </a:xfrm>
          <a:prstGeom prst="rect">
            <a:avLst/>
          </a:prstGeom>
          <a:noFill/>
        </p:spPr>
      </p:pic>
      <p:pic>
        <p:nvPicPr>
          <p:cNvPr id="6" name="Graphic 5" descr="Checkbox Checked with solid fill">
            <a:extLst>
              <a:ext uri="{FF2B5EF4-FFF2-40B4-BE49-F238E27FC236}">
                <a16:creationId xmlns:a16="http://schemas.microsoft.com/office/drawing/2014/main" id="{3016C3A6-A06F-8DAD-DD12-B0B164CC81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095" y="3461398"/>
            <a:ext cx="519057" cy="519057"/>
          </a:xfrm>
          <a:prstGeom prst="rect">
            <a:avLst/>
          </a:prstGeom>
        </p:spPr>
      </p:pic>
      <p:sp>
        <p:nvSpPr>
          <p:cNvPr id="7" name="Left Brace 6">
            <a:extLst>
              <a:ext uri="{FF2B5EF4-FFF2-40B4-BE49-F238E27FC236}">
                <a16:creationId xmlns:a16="http://schemas.microsoft.com/office/drawing/2014/main" id="{8A4EC634-A5BF-9F27-1A5F-D2FFB6929810}"/>
              </a:ext>
            </a:extLst>
          </p:cNvPr>
          <p:cNvSpPr/>
          <p:nvPr/>
        </p:nvSpPr>
        <p:spPr>
          <a:xfrm>
            <a:off x="1210235" y="3238052"/>
            <a:ext cx="172123" cy="957431"/>
          </a:xfrm>
          <a:prstGeom prst="lef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9" name="Graphic 8" descr="Meeting with solid fill">
            <a:extLst>
              <a:ext uri="{FF2B5EF4-FFF2-40B4-BE49-F238E27FC236}">
                <a16:creationId xmlns:a16="http://schemas.microsoft.com/office/drawing/2014/main" id="{B237EB3B-4FEC-0A80-3201-C7205583B1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749" y="4490699"/>
            <a:ext cx="457200" cy="457200"/>
          </a:xfrm>
          <a:prstGeom prst="rect">
            <a:avLst/>
          </a:prstGeom>
        </p:spPr>
      </p:pic>
      <p:sp>
        <p:nvSpPr>
          <p:cNvPr id="10" name="Left Brace 9">
            <a:extLst>
              <a:ext uri="{FF2B5EF4-FFF2-40B4-BE49-F238E27FC236}">
                <a16:creationId xmlns:a16="http://schemas.microsoft.com/office/drawing/2014/main" id="{ADD44938-549B-1254-5A87-EAF78C5019D0}"/>
              </a:ext>
            </a:extLst>
          </p:cNvPr>
          <p:cNvSpPr/>
          <p:nvPr/>
        </p:nvSpPr>
        <p:spPr>
          <a:xfrm>
            <a:off x="1210235" y="4490699"/>
            <a:ext cx="172123" cy="602679"/>
          </a:xfrm>
          <a:prstGeom prst="lef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62760"/>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Data management</a:t>
            </a:r>
            <a:r>
              <a:rPr lang="en-US" sz="2400" spc="-5"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spcBef>
                <a:spcPts val="305"/>
              </a:spcBef>
              <a:tabLst>
                <a:tab pos="1155700" algn="l"/>
              </a:tabLst>
            </a:pPr>
            <a:r>
              <a:rPr sz="2400" b="1" spc="-20" dirty="0">
                <a:solidFill>
                  <a:schemeClr val="accent2"/>
                </a:solidFill>
                <a:latin typeface="Lato" panose="020F0502020204030203" pitchFamily="34" charset="0"/>
                <a:ea typeface="Lato" panose="020F0502020204030203" pitchFamily="34" charset="0"/>
                <a:cs typeface="Lato" panose="020F0502020204030203" pitchFamily="34" charset="0"/>
              </a:rPr>
              <a:t>Visualization</a:t>
            </a:r>
            <a:endParaRPr lang="en-US" sz="2400" b="1" spc="-20"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Machine learning</a:t>
            </a:r>
            <a:endParaRPr lang="en-US"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lang="en-US" sz="2200" dirty="0">
                <a:latin typeface="Lato" panose="020F0502020204030203" pitchFamily="34" charset="0"/>
                <a:ea typeface="Lato" panose="020F0502020204030203" pitchFamily="34" charset="0"/>
                <a:cs typeface="Lato" panose="020F0502020204030203" pitchFamily="34" charset="0"/>
              </a:rPr>
              <a:t>Supervised &amp;</a:t>
            </a:r>
            <a:r>
              <a:rPr lang="en-US" sz="2200" spc="-15" dirty="0">
                <a:latin typeface="Lato" panose="020F0502020204030203" pitchFamily="34" charset="0"/>
                <a:ea typeface="Lato" panose="020F0502020204030203" pitchFamily="34" charset="0"/>
                <a:cs typeface="Lato" panose="020F0502020204030203" pitchFamily="34" charset="0"/>
              </a:rPr>
              <a:t> </a:t>
            </a:r>
            <a:r>
              <a:rPr lang="en-US" sz="2200" spc="-5" dirty="0">
                <a:latin typeface="Lato" panose="020F0502020204030203" pitchFamily="34" charset="0"/>
                <a:ea typeface="Lato" panose="020F0502020204030203" pitchFamily="34" charset="0"/>
                <a:cs typeface="Lato" panose="020F0502020204030203" pitchFamily="34" charset="0"/>
              </a:rPr>
              <a:t>unsupervised</a:t>
            </a:r>
          </a:p>
          <a:p>
            <a:pPr marL="1841500" lvl="3" indent="-457200">
              <a:lnSpc>
                <a:spcPct val="100000"/>
              </a:lnSpc>
              <a:spcBef>
                <a:spcPts val="229"/>
              </a:spcBef>
              <a:buFont typeface="Arial" panose="020B0604020202020204" pitchFamily="34" charset="0"/>
              <a:buChar char="•"/>
              <a:tabLst>
                <a:tab pos="1612900" algn="l"/>
              </a:tabLst>
            </a:pPr>
            <a:r>
              <a:rPr lang="en-US" sz="2200" spc="-5" dirty="0">
                <a:latin typeface="Lato" panose="020F0502020204030203" pitchFamily="34" charset="0"/>
                <a:ea typeface="Lato" panose="020F0502020204030203" pitchFamily="34" charset="0"/>
                <a:cs typeface="Lato" panose="020F0502020204030203" pitchFamily="34" charset="0"/>
              </a:rPr>
              <a:t>Utility cost tradeoff</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687965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EDE4-0A6E-CB49-87BE-461BF74112F9}"/>
              </a:ext>
            </a:extLst>
          </p:cNvPr>
          <p:cNvSpPr>
            <a:spLocks noGrp="1"/>
          </p:cNvSpPr>
          <p:nvPr>
            <p:ph type="title"/>
          </p:nvPr>
        </p:nvSpPr>
        <p:spPr/>
        <p:txBody>
          <a:bodyPr/>
          <a:lstStyle/>
          <a:p>
            <a:r>
              <a:rPr lang="en-US" dirty="0"/>
              <a:t>Visualization</a:t>
            </a:r>
          </a:p>
        </p:txBody>
      </p:sp>
      <p:sp>
        <p:nvSpPr>
          <p:cNvPr id="3" name="Content Placeholder 2">
            <a:extLst>
              <a:ext uri="{FF2B5EF4-FFF2-40B4-BE49-F238E27FC236}">
                <a16:creationId xmlns:a16="http://schemas.microsoft.com/office/drawing/2014/main" id="{81F86E30-EC87-5A4D-A6AD-CA341A3F337D}"/>
              </a:ext>
            </a:extLst>
          </p:cNvPr>
          <p:cNvSpPr>
            <a:spLocks noGrp="1"/>
          </p:cNvSpPr>
          <p:nvPr>
            <p:ph idx="1"/>
          </p:nvPr>
        </p:nvSpPr>
        <p:spPr/>
        <p:txBody>
          <a:bodyPr/>
          <a:lstStyle/>
          <a:p>
            <a:pPr marL="0" indent="0" algn="ctr">
              <a:buNone/>
            </a:pPr>
            <a:r>
              <a:rPr lang="en-US" dirty="0"/>
              <a:t>How can visually display data in a useful way?</a:t>
            </a:r>
          </a:p>
        </p:txBody>
      </p:sp>
      <p:pic>
        <p:nvPicPr>
          <p:cNvPr id="4" name="Picture 3">
            <a:extLst>
              <a:ext uri="{FF2B5EF4-FFF2-40B4-BE49-F238E27FC236}">
                <a16:creationId xmlns:a16="http://schemas.microsoft.com/office/drawing/2014/main" id="{24465480-6B72-544C-A82F-0E9F61E5AF2A}"/>
              </a:ext>
            </a:extLst>
          </p:cNvPr>
          <p:cNvPicPr>
            <a:picLocks noChangeAspect="1"/>
          </p:cNvPicPr>
          <p:nvPr/>
        </p:nvPicPr>
        <p:blipFill>
          <a:blip r:embed="rId2"/>
          <a:stretch>
            <a:fillRect/>
          </a:stretch>
        </p:blipFill>
        <p:spPr>
          <a:xfrm>
            <a:off x="1403125" y="2724365"/>
            <a:ext cx="2297505" cy="1409269"/>
          </a:xfrm>
          <a:prstGeom prst="rect">
            <a:avLst/>
          </a:prstGeom>
        </p:spPr>
      </p:pic>
      <p:pic>
        <p:nvPicPr>
          <p:cNvPr id="5" name="Picture 4">
            <a:extLst>
              <a:ext uri="{FF2B5EF4-FFF2-40B4-BE49-F238E27FC236}">
                <a16:creationId xmlns:a16="http://schemas.microsoft.com/office/drawing/2014/main" id="{13C55791-6C9E-1948-80AC-DBBC887274B4}"/>
              </a:ext>
            </a:extLst>
          </p:cNvPr>
          <p:cNvPicPr>
            <a:picLocks noChangeAspect="1"/>
          </p:cNvPicPr>
          <p:nvPr/>
        </p:nvPicPr>
        <p:blipFill>
          <a:blip r:embed="rId3"/>
          <a:stretch>
            <a:fillRect/>
          </a:stretch>
        </p:blipFill>
        <p:spPr>
          <a:xfrm>
            <a:off x="4849884" y="2724365"/>
            <a:ext cx="2524483" cy="1577162"/>
          </a:xfrm>
          <a:prstGeom prst="rect">
            <a:avLst/>
          </a:prstGeom>
        </p:spPr>
      </p:pic>
      <p:sp>
        <p:nvSpPr>
          <p:cNvPr id="6" name="TextBox 5">
            <a:extLst>
              <a:ext uri="{FF2B5EF4-FFF2-40B4-BE49-F238E27FC236}">
                <a16:creationId xmlns:a16="http://schemas.microsoft.com/office/drawing/2014/main" id="{25DBCB71-2A8F-44A2-C120-E7E28543FD68}"/>
              </a:ext>
            </a:extLst>
          </p:cNvPr>
          <p:cNvSpPr txBox="1"/>
          <p:nvPr/>
        </p:nvSpPr>
        <p:spPr>
          <a:xfrm>
            <a:off x="3716315" y="2313651"/>
            <a:ext cx="1425840" cy="369332"/>
          </a:xfrm>
          <a:prstGeom prst="rect">
            <a:avLst/>
          </a:prstGeom>
          <a:noFill/>
        </p:spPr>
        <p:txBody>
          <a:bodyPr wrap="none" rtlCol="0">
            <a:spAutoFit/>
          </a:bodyPr>
          <a:lstStyle/>
          <a:p>
            <a:r>
              <a:rPr lang="en-US" b="1" dirty="0"/>
              <a:t>Effectiveness</a:t>
            </a:r>
          </a:p>
        </p:txBody>
      </p:sp>
      <p:sp>
        <p:nvSpPr>
          <p:cNvPr id="7" name="Right Arrow 6">
            <a:extLst>
              <a:ext uri="{FF2B5EF4-FFF2-40B4-BE49-F238E27FC236}">
                <a16:creationId xmlns:a16="http://schemas.microsoft.com/office/drawing/2014/main" id="{3A69E170-9468-2AE3-0C8A-140BDE73B9B6}"/>
              </a:ext>
            </a:extLst>
          </p:cNvPr>
          <p:cNvSpPr/>
          <p:nvPr/>
        </p:nvSpPr>
        <p:spPr>
          <a:xfrm>
            <a:off x="3931920" y="3243431"/>
            <a:ext cx="755598" cy="2695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C79215F-F254-B694-16E4-FCB44543CC42}"/>
              </a:ext>
            </a:extLst>
          </p:cNvPr>
          <p:cNvPicPr>
            <a:picLocks noChangeAspect="1"/>
          </p:cNvPicPr>
          <p:nvPr/>
        </p:nvPicPr>
        <p:blipFill>
          <a:blip r:embed="rId4"/>
          <a:stretch>
            <a:fillRect/>
          </a:stretch>
        </p:blipFill>
        <p:spPr>
          <a:xfrm>
            <a:off x="1403125" y="4814046"/>
            <a:ext cx="2150473" cy="1602711"/>
          </a:xfrm>
          <a:prstGeom prst="rect">
            <a:avLst/>
          </a:prstGeom>
        </p:spPr>
      </p:pic>
      <p:pic>
        <p:nvPicPr>
          <p:cNvPr id="9" name="Picture 8">
            <a:extLst>
              <a:ext uri="{FF2B5EF4-FFF2-40B4-BE49-F238E27FC236}">
                <a16:creationId xmlns:a16="http://schemas.microsoft.com/office/drawing/2014/main" id="{F79DD0E8-B8BB-37E8-DC8E-CB7AC96C0049}"/>
              </a:ext>
            </a:extLst>
          </p:cNvPr>
          <p:cNvPicPr>
            <a:picLocks noChangeAspect="1"/>
          </p:cNvPicPr>
          <p:nvPr/>
        </p:nvPicPr>
        <p:blipFill>
          <a:blip r:embed="rId5"/>
          <a:stretch>
            <a:fillRect/>
          </a:stretch>
        </p:blipFill>
        <p:spPr>
          <a:xfrm>
            <a:off x="5142155" y="4633843"/>
            <a:ext cx="2096384" cy="1949519"/>
          </a:xfrm>
          <a:prstGeom prst="rect">
            <a:avLst/>
          </a:prstGeom>
        </p:spPr>
      </p:pic>
      <p:sp>
        <p:nvSpPr>
          <p:cNvPr id="10" name="Right Arrow 9">
            <a:extLst>
              <a:ext uri="{FF2B5EF4-FFF2-40B4-BE49-F238E27FC236}">
                <a16:creationId xmlns:a16="http://schemas.microsoft.com/office/drawing/2014/main" id="{939D515E-F6D8-07E5-CD82-DC372C7ADE3B}"/>
              </a:ext>
            </a:extLst>
          </p:cNvPr>
          <p:cNvSpPr/>
          <p:nvPr/>
        </p:nvSpPr>
        <p:spPr>
          <a:xfrm>
            <a:off x="3931920" y="5345886"/>
            <a:ext cx="755598" cy="2695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04E9119-1477-F7BC-743E-BC9C7886AF58}"/>
              </a:ext>
            </a:extLst>
          </p:cNvPr>
          <p:cNvSpPr txBox="1"/>
          <p:nvPr/>
        </p:nvSpPr>
        <p:spPr>
          <a:xfrm>
            <a:off x="3693894" y="4264511"/>
            <a:ext cx="1603452" cy="369332"/>
          </a:xfrm>
          <a:prstGeom prst="rect">
            <a:avLst/>
          </a:prstGeom>
          <a:noFill/>
        </p:spPr>
        <p:txBody>
          <a:bodyPr wrap="none" rtlCol="0">
            <a:spAutoFit/>
          </a:bodyPr>
          <a:lstStyle/>
          <a:p>
            <a:r>
              <a:rPr lang="en-US" b="1" dirty="0"/>
              <a:t>Expressiveness</a:t>
            </a:r>
          </a:p>
        </p:txBody>
      </p:sp>
    </p:spTree>
    <p:extLst>
      <p:ext uri="{BB962C8B-B14F-4D97-AF65-F5344CB8AC3E}">
        <p14:creationId xmlns:p14="http://schemas.microsoft.com/office/powerpoint/2010/main" val="40832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62760"/>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Data management</a:t>
            </a:r>
            <a:r>
              <a:rPr lang="en-US" sz="2400" spc="-5"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spcBef>
                <a:spcPts val="305"/>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Visualization</a:t>
            </a:r>
            <a:endParaRPr lang="en-US" sz="2400" spc="-15"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lang="en-US" sz="2400" b="1" spc="-20" dirty="0">
                <a:solidFill>
                  <a:schemeClr val="accent2"/>
                </a:solidFill>
                <a:latin typeface="Lato" panose="020F0502020204030203" pitchFamily="34" charset="0"/>
                <a:ea typeface="Lato" panose="020F0502020204030203" pitchFamily="34" charset="0"/>
                <a:cs typeface="Lato" panose="020F0502020204030203" pitchFamily="34" charset="0"/>
              </a:rPr>
              <a:t>Machine learning</a:t>
            </a:r>
          </a:p>
          <a:p>
            <a:pPr marL="1727200" lvl="3" indent="-342900">
              <a:lnSpc>
                <a:spcPct val="100000"/>
              </a:lnSpc>
              <a:spcBef>
                <a:spcPts val="229"/>
              </a:spcBef>
              <a:buFont typeface="Arial" panose="020B0604020202020204" pitchFamily="34" charset="0"/>
              <a:buChar char="•"/>
              <a:tabLst>
                <a:tab pos="1612900" algn="l"/>
              </a:tabLst>
            </a:pPr>
            <a:r>
              <a:rPr lang="en-US" sz="2200" dirty="0">
                <a:latin typeface="Lato" panose="020F0502020204030203" pitchFamily="34" charset="0"/>
                <a:ea typeface="Lato" panose="020F0502020204030203" pitchFamily="34" charset="0"/>
                <a:cs typeface="Lato" panose="020F0502020204030203" pitchFamily="34" charset="0"/>
              </a:rPr>
              <a:t>  Supervised &amp;</a:t>
            </a:r>
            <a:r>
              <a:rPr lang="en-US" sz="2200" spc="-15" dirty="0">
                <a:latin typeface="Lato" panose="020F0502020204030203" pitchFamily="34" charset="0"/>
                <a:ea typeface="Lato" panose="020F0502020204030203" pitchFamily="34" charset="0"/>
                <a:cs typeface="Lato" panose="020F0502020204030203" pitchFamily="34" charset="0"/>
              </a:rPr>
              <a:t> </a:t>
            </a:r>
            <a:r>
              <a:rPr lang="en-US" sz="2200" spc="-5" dirty="0">
                <a:latin typeface="Lato" panose="020F0502020204030203" pitchFamily="34" charset="0"/>
                <a:ea typeface="Lato" panose="020F0502020204030203" pitchFamily="34" charset="0"/>
                <a:cs typeface="Lato" panose="020F0502020204030203" pitchFamily="34" charset="0"/>
              </a:rPr>
              <a:t>unsupervised</a:t>
            </a:r>
          </a:p>
          <a:p>
            <a:pPr marL="1841500" lvl="3" indent="-457200">
              <a:lnSpc>
                <a:spcPct val="100000"/>
              </a:lnSpc>
              <a:spcBef>
                <a:spcPts val="229"/>
              </a:spcBef>
              <a:buFont typeface="Arial" panose="020B0604020202020204" pitchFamily="34" charset="0"/>
              <a:buChar char="•"/>
              <a:tabLst>
                <a:tab pos="1612900" algn="l"/>
              </a:tabLst>
            </a:pPr>
            <a:r>
              <a:rPr lang="en-US" sz="2200" spc="-5" dirty="0">
                <a:latin typeface="Lato" panose="020F0502020204030203" pitchFamily="34" charset="0"/>
                <a:ea typeface="Lato" panose="020F0502020204030203" pitchFamily="34" charset="0"/>
                <a:cs typeface="Lato" panose="020F0502020204030203" pitchFamily="34" charset="0"/>
              </a:rPr>
              <a:t>Utility cost tradeoff</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67405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pic>
        <p:nvPicPr>
          <p:cNvPr id="1026" name="Picture 2" descr="Image result for machine learning">
            <a:extLst>
              <a:ext uri="{FF2B5EF4-FFF2-40B4-BE49-F238E27FC236}">
                <a16:creationId xmlns:a16="http://schemas.microsoft.com/office/drawing/2014/main" id="{20DF3B96-64FF-4EC0-9547-EE7A17BE5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67" y="1704352"/>
            <a:ext cx="7041823" cy="50368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60251E-ABE2-CA44-A7D9-3537DE10C770}"/>
              </a:ext>
            </a:extLst>
          </p:cNvPr>
          <p:cNvSpPr/>
          <p:nvPr/>
        </p:nvSpPr>
        <p:spPr>
          <a:xfrm>
            <a:off x="6133239" y="6392894"/>
            <a:ext cx="3010761" cy="369332"/>
          </a:xfrm>
          <a:prstGeom prst="rect">
            <a:avLst/>
          </a:prstGeom>
        </p:spPr>
        <p:txBody>
          <a:bodyPr wrap="none">
            <a:spAutoFit/>
          </a:bodyPr>
          <a:lstStyle/>
          <a:p>
            <a:r>
              <a:rPr lang="en-US" dirty="0" err="1">
                <a:latin typeface="Lato" panose="020F0502020204030203" pitchFamily="34" charset="0"/>
                <a:ea typeface="Lato" panose="020F0502020204030203" pitchFamily="34" charset="0"/>
                <a:cs typeface="Lato" panose="020F0502020204030203" pitchFamily="34" charset="0"/>
              </a:rPr>
              <a:t>www.slideshare.net</a:t>
            </a:r>
            <a:r>
              <a:rPr lang="en-US" dirty="0">
                <a:latin typeface="Lato" panose="020F0502020204030203" pitchFamily="34" charset="0"/>
                <a:ea typeface="Lato" panose="020F0502020204030203" pitchFamily="34" charset="0"/>
                <a:cs typeface="Lato" panose="020F0502020204030203" pitchFamily="34" charset="0"/>
              </a:rPr>
              <a:t>/</a:t>
            </a:r>
            <a:r>
              <a:rPr lang="en-US" dirty="0" err="1">
                <a:latin typeface="Lato" panose="020F0502020204030203" pitchFamily="34" charset="0"/>
                <a:ea typeface="Lato" panose="020F0502020204030203" pitchFamily="34" charset="0"/>
                <a:cs typeface="Lato" panose="020F0502020204030203" pitchFamily="34" charset="0"/>
              </a:rPr>
              <a:t>awahid</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 name="Right Arrow 3">
            <a:extLst>
              <a:ext uri="{FF2B5EF4-FFF2-40B4-BE49-F238E27FC236}">
                <a16:creationId xmlns:a16="http://schemas.microsoft.com/office/drawing/2014/main" id="{B5D96AD8-3540-2C53-5DF9-1A4041FF99D4}"/>
              </a:ext>
            </a:extLst>
          </p:cNvPr>
          <p:cNvSpPr/>
          <p:nvPr/>
        </p:nvSpPr>
        <p:spPr>
          <a:xfrm rot="10227154">
            <a:off x="5871502" y="5649082"/>
            <a:ext cx="1194099" cy="278054"/>
          </a:xfrm>
          <a:prstGeom prst="rightArrow">
            <a:avLst>
              <a:gd name="adj1" fmla="val 26237"/>
              <a:gd name="adj2" fmla="val 79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FF90B97-5A0E-33D0-2F53-838C5FB0BB9C}"/>
              </a:ext>
            </a:extLst>
          </p:cNvPr>
          <p:cNvSpPr txBox="1"/>
          <p:nvPr/>
        </p:nvSpPr>
        <p:spPr>
          <a:xfrm>
            <a:off x="7234519" y="5418777"/>
            <a:ext cx="1601721" cy="369332"/>
          </a:xfrm>
          <a:prstGeom prst="rect">
            <a:avLst/>
          </a:prstGeom>
          <a:noFill/>
        </p:spPr>
        <p:txBody>
          <a:bodyPr wrap="none" rtlCol="0">
            <a:spAutoFit/>
          </a:bodyPr>
          <a:lstStyle/>
          <a:p>
            <a:r>
              <a:rPr lang="en-US" b="1" dirty="0"/>
              <a:t>Sign on Bonus!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lang="en-US" dirty="0"/>
              <a:t>Supervised ML helps us accelerate</a:t>
            </a:r>
            <a:endParaRPr spc="-5" dirty="0"/>
          </a:p>
        </p:txBody>
      </p:sp>
      <p:sp>
        <p:nvSpPr>
          <p:cNvPr id="4" name="object 4"/>
          <p:cNvSpPr txBox="1"/>
          <p:nvPr/>
        </p:nvSpPr>
        <p:spPr>
          <a:xfrm>
            <a:off x="457200" y="1477889"/>
            <a:ext cx="8182678" cy="421910"/>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lang="en-US" sz="2000" b="1" spc="-15" dirty="0">
                <a:latin typeface="Lato" panose="020F0502020204030203" pitchFamily="34" charset="0"/>
                <a:ea typeface="Lato" panose="020F0502020204030203" pitchFamily="34" charset="0"/>
                <a:cs typeface="Lato" panose="020F0502020204030203" pitchFamily="34" charset="0"/>
              </a:rPr>
              <a:t>Supervised</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spc="-10" dirty="0">
                <a:latin typeface="Lato" panose="020F0502020204030203" pitchFamily="34" charset="0"/>
                <a:ea typeface="Lato" panose="020F0502020204030203" pitchFamily="34" charset="0"/>
                <a:cs typeface="Lato" panose="020F0502020204030203" pitchFamily="34" charset="0"/>
              </a:rPr>
              <a:t>Predict a measured, expensive label using low cost features</a:t>
            </a:r>
            <a:endParaRPr sz="2000" dirty="0">
              <a:latin typeface="Lato" panose="020F0502020204030203" pitchFamily="34" charset="0"/>
              <a:ea typeface="Lato" panose="020F0502020204030203" pitchFamily="34" charset="0"/>
              <a:cs typeface="Lato" panose="020F0502020204030203" pitchFamily="34" charset="0"/>
            </a:endParaRPr>
          </a:p>
        </p:txBody>
      </p:sp>
      <p:sp>
        <p:nvSpPr>
          <p:cNvPr id="2" name="TextBox 1">
            <a:extLst>
              <a:ext uri="{FF2B5EF4-FFF2-40B4-BE49-F238E27FC236}">
                <a16:creationId xmlns:a16="http://schemas.microsoft.com/office/drawing/2014/main" id="{69EB338F-710A-7C4C-9D9B-EFECE96D106F}"/>
              </a:ext>
            </a:extLst>
          </p:cNvPr>
          <p:cNvSpPr txBox="1"/>
          <p:nvPr/>
        </p:nvSpPr>
        <p:spPr>
          <a:xfrm>
            <a:off x="756342" y="2001403"/>
            <a:ext cx="7763714" cy="338554"/>
          </a:xfrm>
          <a:prstGeom prst="rect">
            <a:avLst/>
          </a:prstGeom>
          <a:noFill/>
        </p:spPr>
        <p:txBody>
          <a:bodyPr wrap="square" rtlCol="0">
            <a:spAutoFit/>
          </a:bodyPr>
          <a:lstStyle/>
          <a:p>
            <a:r>
              <a:rPr lang="en-US" sz="1600" i="1" dirty="0">
                <a:latin typeface="Lato" panose="020F0502020204030203" pitchFamily="34" charset="0"/>
                <a:ea typeface="Lato" panose="020F0502020204030203" pitchFamily="34" charset="0"/>
                <a:cs typeface="Lato" panose="020F0502020204030203" pitchFamily="34" charset="0"/>
              </a:rPr>
              <a:t>Example</a:t>
            </a:r>
            <a:r>
              <a:rPr lang="en-US" sz="1600" dirty="0">
                <a:latin typeface="Lato" panose="020F0502020204030203" pitchFamily="34" charset="0"/>
                <a:ea typeface="Lato" panose="020F0502020204030203" pitchFamily="34" charset="0"/>
                <a:cs typeface="Lato" panose="020F0502020204030203" pitchFamily="34" charset="0"/>
              </a:rPr>
              <a:t>: develop structure-activity-relationship </a:t>
            </a:r>
            <a:r>
              <a:rPr lang="en-US" sz="1600" dirty="0" err="1">
                <a:latin typeface="Lato" panose="020F0502020204030203" pitchFamily="34" charset="0"/>
                <a:ea typeface="Lato" panose="020F0502020204030203" pitchFamily="34" charset="0"/>
                <a:cs typeface="Lato" panose="020F0502020204030203" pitchFamily="34" charset="0"/>
              </a:rPr>
              <a:t>eg.</a:t>
            </a:r>
            <a:r>
              <a:rPr lang="en-US" sz="1600" dirty="0">
                <a:latin typeface="Lato" panose="020F0502020204030203" pitchFamily="34" charset="0"/>
                <a:ea typeface="Lato" panose="020F0502020204030203" pitchFamily="34" charset="0"/>
                <a:cs typeface="Lato" panose="020F0502020204030203" pitchFamily="34" charset="0"/>
              </a:rPr>
              <a:t> binding affinity to cancer target</a:t>
            </a:r>
          </a:p>
        </p:txBody>
      </p:sp>
      <p:sp>
        <p:nvSpPr>
          <p:cNvPr id="15" name="object 9">
            <a:extLst>
              <a:ext uri="{FF2B5EF4-FFF2-40B4-BE49-F238E27FC236}">
                <a16:creationId xmlns:a16="http://schemas.microsoft.com/office/drawing/2014/main" id="{09D28C18-D1FB-DB21-0855-6A64AC214B72}"/>
              </a:ext>
            </a:extLst>
          </p:cNvPr>
          <p:cNvSpPr/>
          <p:nvPr/>
        </p:nvSpPr>
        <p:spPr>
          <a:xfrm>
            <a:off x="5148628" y="3309001"/>
            <a:ext cx="1544236" cy="1024813"/>
          </a:xfrm>
          <a:prstGeom prst="rect">
            <a:avLst/>
          </a:prstGeom>
          <a:blipFill>
            <a:blip r:embed="rId2" cstate="print"/>
            <a:stretch>
              <a:fillRect/>
            </a:stretch>
          </a:blipFill>
        </p:spPr>
        <p:txBody>
          <a:bodyPr wrap="square" lIns="0" tIns="0" rIns="0" bIns="0" rtlCol="0"/>
          <a:lstStyle/>
          <a:p>
            <a:endParaRPr/>
          </a:p>
        </p:txBody>
      </p:sp>
      <p:sp>
        <p:nvSpPr>
          <p:cNvPr id="16" name="object 10">
            <a:extLst>
              <a:ext uri="{FF2B5EF4-FFF2-40B4-BE49-F238E27FC236}">
                <a16:creationId xmlns:a16="http://schemas.microsoft.com/office/drawing/2014/main" id="{657D7A05-0A9D-5362-4C8D-3897AF10E4C3}"/>
              </a:ext>
            </a:extLst>
          </p:cNvPr>
          <p:cNvSpPr/>
          <p:nvPr/>
        </p:nvSpPr>
        <p:spPr>
          <a:xfrm>
            <a:off x="6931115" y="3251117"/>
            <a:ext cx="1627773" cy="1049752"/>
          </a:xfrm>
          <a:prstGeom prst="rect">
            <a:avLst/>
          </a:prstGeom>
          <a:blipFill>
            <a:blip r:embed="rId3" cstate="print"/>
            <a:stretch>
              <a:fillRect/>
            </a:stretch>
          </a:blipFill>
        </p:spPr>
        <p:txBody>
          <a:bodyPr wrap="square" lIns="0" tIns="0" rIns="0" bIns="0" rtlCol="0"/>
          <a:lstStyle/>
          <a:p>
            <a:endParaRPr/>
          </a:p>
        </p:txBody>
      </p:sp>
      <p:sp>
        <p:nvSpPr>
          <p:cNvPr id="17" name="object 11">
            <a:extLst>
              <a:ext uri="{FF2B5EF4-FFF2-40B4-BE49-F238E27FC236}">
                <a16:creationId xmlns:a16="http://schemas.microsoft.com/office/drawing/2014/main" id="{D7570697-763F-BFBA-12C0-CD24C3BEDB5D}"/>
              </a:ext>
            </a:extLst>
          </p:cNvPr>
          <p:cNvSpPr txBox="1"/>
          <p:nvPr/>
        </p:nvSpPr>
        <p:spPr>
          <a:xfrm>
            <a:off x="6650505" y="3468903"/>
            <a:ext cx="202565" cy="452120"/>
          </a:xfrm>
          <a:prstGeom prst="rect">
            <a:avLst/>
          </a:prstGeom>
        </p:spPr>
        <p:txBody>
          <a:bodyPr vert="horz" wrap="square" lIns="0" tIns="12700" rIns="0" bIns="0" rtlCol="0">
            <a:spAutoFit/>
          </a:bodyPr>
          <a:lstStyle/>
          <a:p>
            <a:pPr marL="12700">
              <a:lnSpc>
                <a:spcPct val="100000"/>
              </a:lnSpc>
              <a:spcBef>
                <a:spcPts val="100"/>
              </a:spcBef>
            </a:pPr>
            <a:r>
              <a:rPr sz="2800" b="1" dirty="0">
                <a:latin typeface="Calibri"/>
                <a:cs typeface="Calibri"/>
              </a:rPr>
              <a:t>+</a:t>
            </a:r>
            <a:endParaRPr sz="2800">
              <a:latin typeface="Calibri"/>
              <a:cs typeface="Calibri"/>
            </a:endParaRPr>
          </a:p>
        </p:txBody>
      </p:sp>
      <p:sp>
        <p:nvSpPr>
          <p:cNvPr id="18" name="object 12">
            <a:extLst>
              <a:ext uri="{FF2B5EF4-FFF2-40B4-BE49-F238E27FC236}">
                <a16:creationId xmlns:a16="http://schemas.microsoft.com/office/drawing/2014/main" id="{DDDFD748-99AB-42FB-95FD-A11405FED01C}"/>
              </a:ext>
            </a:extLst>
          </p:cNvPr>
          <p:cNvSpPr txBox="1"/>
          <p:nvPr/>
        </p:nvSpPr>
        <p:spPr>
          <a:xfrm>
            <a:off x="8706628" y="3425044"/>
            <a:ext cx="368935" cy="452120"/>
          </a:xfrm>
          <a:prstGeom prst="rect">
            <a:avLst/>
          </a:prstGeom>
        </p:spPr>
        <p:txBody>
          <a:bodyPr vert="horz" wrap="square" lIns="0" tIns="12700" rIns="0" bIns="0" rtlCol="0">
            <a:spAutoFit/>
          </a:bodyPr>
          <a:lstStyle/>
          <a:p>
            <a:pPr marL="12700">
              <a:lnSpc>
                <a:spcPct val="100000"/>
              </a:lnSpc>
              <a:spcBef>
                <a:spcPts val="100"/>
              </a:spcBef>
            </a:pPr>
            <a:r>
              <a:rPr sz="2800" b="1" spc="0" dirty="0">
                <a:latin typeface="Calibri"/>
                <a:cs typeface="Calibri"/>
              </a:rPr>
              <a:t>=?</a:t>
            </a:r>
            <a:endParaRPr sz="2800">
              <a:latin typeface="Calibri"/>
              <a:cs typeface="Calibri"/>
            </a:endParaRPr>
          </a:p>
        </p:txBody>
      </p:sp>
      <p:sp>
        <p:nvSpPr>
          <p:cNvPr id="19" name="object 5">
            <a:extLst>
              <a:ext uri="{FF2B5EF4-FFF2-40B4-BE49-F238E27FC236}">
                <a16:creationId xmlns:a16="http://schemas.microsoft.com/office/drawing/2014/main" id="{68F3A2B7-2C0A-7567-C30E-9AF7F0C7BAB2}"/>
              </a:ext>
            </a:extLst>
          </p:cNvPr>
          <p:cNvSpPr/>
          <p:nvPr/>
        </p:nvSpPr>
        <p:spPr>
          <a:xfrm>
            <a:off x="6246652" y="5056001"/>
            <a:ext cx="1085088" cy="1444752"/>
          </a:xfrm>
          <a:prstGeom prst="rect">
            <a:avLst/>
          </a:prstGeom>
          <a:blipFill>
            <a:blip r:embed="rId4" cstate="print"/>
            <a:stretch>
              <a:fillRect/>
            </a:stretch>
          </a:blipFill>
        </p:spPr>
        <p:txBody>
          <a:bodyPr wrap="square" lIns="0" tIns="0" rIns="0" bIns="0" rtlCol="0"/>
          <a:lstStyle/>
          <a:p>
            <a:endParaRPr/>
          </a:p>
        </p:txBody>
      </p:sp>
      <p:sp>
        <p:nvSpPr>
          <p:cNvPr id="20" name="object 6">
            <a:extLst>
              <a:ext uri="{FF2B5EF4-FFF2-40B4-BE49-F238E27FC236}">
                <a16:creationId xmlns:a16="http://schemas.microsoft.com/office/drawing/2014/main" id="{B9137D9D-32F6-D702-B1D6-0434A0A08D9E}"/>
              </a:ext>
            </a:extLst>
          </p:cNvPr>
          <p:cNvSpPr txBox="1"/>
          <p:nvPr/>
        </p:nvSpPr>
        <p:spPr>
          <a:xfrm>
            <a:off x="6238397" y="6492037"/>
            <a:ext cx="279908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Pearl </a:t>
            </a:r>
            <a:r>
              <a:rPr sz="1800" spc="-5" dirty="0">
                <a:latin typeface="Calibri"/>
                <a:cs typeface="Calibri"/>
              </a:rPr>
              <a:t>Philip </a:t>
            </a:r>
            <a:r>
              <a:rPr sz="1800" dirty="0">
                <a:latin typeface="Calibri"/>
                <a:cs typeface="Calibri"/>
              </a:rPr>
              <a:t>&amp; </a:t>
            </a:r>
            <a:r>
              <a:rPr sz="1800" spc="-5" dirty="0">
                <a:latin typeface="Calibri"/>
                <a:cs typeface="Calibri"/>
              </a:rPr>
              <a:t>Rahul </a:t>
            </a:r>
            <a:r>
              <a:rPr sz="1800" spc="-10" dirty="0">
                <a:latin typeface="Calibri"/>
                <a:cs typeface="Calibri"/>
              </a:rPr>
              <a:t>Avadhoot</a:t>
            </a:r>
            <a:endParaRPr sz="1800">
              <a:latin typeface="Calibri"/>
              <a:cs typeface="Calibri"/>
            </a:endParaRPr>
          </a:p>
        </p:txBody>
      </p:sp>
      <p:sp>
        <p:nvSpPr>
          <p:cNvPr id="21" name="object 7">
            <a:extLst>
              <a:ext uri="{FF2B5EF4-FFF2-40B4-BE49-F238E27FC236}">
                <a16:creationId xmlns:a16="http://schemas.microsoft.com/office/drawing/2014/main" id="{83911FDE-3A61-6147-226E-F70C0E25B5D2}"/>
              </a:ext>
            </a:extLst>
          </p:cNvPr>
          <p:cNvSpPr/>
          <p:nvPr/>
        </p:nvSpPr>
        <p:spPr>
          <a:xfrm>
            <a:off x="7634836" y="5168482"/>
            <a:ext cx="1332270" cy="1332270"/>
          </a:xfrm>
          <a:prstGeom prst="rect">
            <a:avLst/>
          </a:prstGeom>
          <a:blipFill>
            <a:blip r:embed="rId5" cstate="print"/>
            <a:stretch>
              <a:fillRect/>
            </a:stretch>
          </a:blipFill>
        </p:spPr>
        <p:txBody>
          <a:bodyPr wrap="square" lIns="0" tIns="0" rIns="0" bIns="0" rtlCol="0"/>
          <a:lstStyle/>
          <a:p>
            <a:endParaRPr/>
          </a:p>
        </p:txBody>
      </p:sp>
      <p:sp>
        <p:nvSpPr>
          <p:cNvPr id="22" name="object 13">
            <a:extLst>
              <a:ext uri="{FF2B5EF4-FFF2-40B4-BE49-F238E27FC236}">
                <a16:creationId xmlns:a16="http://schemas.microsoft.com/office/drawing/2014/main" id="{4C7EDF66-8092-C2AD-EE74-C16531078534}"/>
              </a:ext>
            </a:extLst>
          </p:cNvPr>
          <p:cNvSpPr txBox="1"/>
          <p:nvPr/>
        </p:nvSpPr>
        <p:spPr>
          <a:xfrm>
            <a:off x="160020" y="6440460"/>
            <a:ext cx="4100195" cy="358140"/>
          </a:xfrm>
          <a:prstGeom prst="rect">
            <a:avLst/>
          </a:prstGeom>
        </p:spPr>
        <p:txBody>
          <a:bodyPr vert="horz" wrap="square" lIns="0" tIns="12700" rIns="0" bIns="0" rtlCol="0">
            <a:spAutoFit/>
          </a:bodyPr>
          <a:lstStyle/>
          <a:p>
            <a:pPr marL="241300" indent="-228600">
              <a:lnSpc>
                <a:spcPts val="1310"/>
              </a:lnSpc>
              <a:spcBef>
                <a:spcPts val="100"/>
              </a:spcBef>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https://github.com/BeckResearchLab/USP-inhibition</a:t>
            </a:r>
            <a:endParaRPr sz="1100">
              <a:latin typeface="Calibri"/>
              <a:cs typeface="Calibri"/>
            </a:endParaRPr>
          </a:p>
          <a:p>
            <a:pPr marL="241300" indent="-228600">
              <a:lnSpc>
                <a:spcPts val="1310"/>
              </a:lnSpc>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https://github.com/BeckResearchLab/small-molecule-design-toolkit</a:t>
            </a:r>
            <a:endParaRPr sz="1100">
              <a:latin typeface="Calibri"/>
              <a:cs typeface="Calibri"/>
            </a:endParaRPr>
          </a:p>
        </p:txBody>
      </p:sp>
      <p:sp>
        <p:nvSpPr>
          <p:cNvPr id="23" name="object 8">
            <a:extLst>
              <a:ext uri="{FF2B5EF4-FFF2-40B4-BE49-F238E27FC236}">
                <a16:creationId xmlns:a16="http://schemas.microsoft.com/office/drawing/2014/main" id="{A0337B81-DD35-9F7A-7977-01AC34F32DE0}"/>
              </a:ext>
            </a:extLst>
          </p:cNvPr>
          <p:cNvSpPr txBox="1"/>
          <p:nvPr/>
        </p:nvSpPr>
        <p:spPr>
          <a:xfrm>
            <a:off x="287512" y="2687787"/>
            <a:ext cx="4557204" cy="3090590"/>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Database </a:t>
            </a:r>
            <a:r>
              <a:rPr sz="2000" dirty="0">
                <a:latin typeface="Calibri"/>
                <a:cs typeface="Calibri"/>
              </a:rPr>
              <a:t>of 400,000 </a:t>
            </a:r>
            <a:r>
              <a:rPr sz="2000" spc="-5" dirty="0">
                <a:latin typeface="Calibri"/>
                <a:cs typeface="Calibri"/>
              </a:rPr>
              <a:t>drug </a:t>
            </a:r>
            <a:r>
              <a:rPr sz="2000" spc="-20" dirty="0">
                <a:latin typeface="Calibri"/>
                <a:cs typeface="Calibri"/>
              </a:rPr>
              <a:t>like</a:t>
            </a:r>
            <a:r>
              <a:rPr sz="2000" spc="40" dirty="0">
                <a:latin typeface="Calibri"/>
                <a:cs typeface="Calibri"/>
              </a:rPr>
              <a:t> </a:t>
            </a:r>
            <a:r>
              <a:rPr sz="2000" spc="-5" dirty="0">
                <a:latin typeface="Calibri"/>
                <a:cs typeface="Calibri"/>
              </a:rPr>
              <a:t>molecules</a:t>
            </a:r>
            <a:endParaRPr sz="2000" dirty="0">
              <a:latin typeface="Calibri"/>
              <a:cs typeface="Calibri"/>
            </a:endParaRPr>
          </a:p>
          <a:p>
            <a:pPr>
              <a:lnSpc>
                <a:spcPct val="100000"/>
              </a:lnSpc>
              <a:spcBef>
                <a:spcPts val="10"/>
              </a:spcBef>
            </a:pPr>
            <a:endParaRPr sz="2000" dirty="0">
              <a:latin typeface="Times New Roman"/>
              <a:cs typeface="Times New Roman"/>
            </a:endParaRPr>
          </a:p>
          <a:p>
            <a:pPr marL="12700">
              <a:lnSpc>
                <a:spcPct val="100000"/>
              </a:lnSpc>
            </a:pPr>
            <a:r>
              <a:rPr sz="2000" spc="-5" dirty="0">
                <a:latin typeface="Calibri"/>
                <a:cs typeface="Calibri"/>
              </a:rPr>
              <a:t>Experimental inhibition activities </a:t>
            </a:r>
            <a:r>
              <a:rPr sz="2000" spc="-10" dirty="0">
                <a:latin typeface="Calibri"/>
                <a:cs typeface="Calibri"/>
              </a:rPr>
              <a:t>against </a:t>
            </a:r>
            <a:r>
              <a:rPr sz="2000" spc="-5" dirty="0">
                <a:latin typeface="Calibri"/>
                <a:cs typeface="Calibri"/>
              </a:rPr>
              <a:t>cancer drug</a:t>
            </a:r>
            <a:r>
              <a:rPr sz="2000" spc="50" dirty="0">
                <a:latin typeface="Calibri"/>
                <a:cs typeface="Calibri"/>
              </a:rPr>
              <a:t> </a:t>
            </a:r>
            <a:r>
              <a:rPr sz="2000" spc="-15" dirty="0">
                <a:latin typeface="Calibri"/>
                <a:cs typeface="Calibri"/>
              </a:rPr>
              <a:t>target</a:t>
            </a:r>
            <a:endParaRPr sz="2000" dirty="0">
              <a:latin typeface="Calibri"/>
              <a:cs typeface="Calibri"/>
            </a:endParaRPr>
          </a:p>
          <a:p>
            <a:pPr>
              <a:lnSpc>
                <a:spcPct val="100000"/>
              </a:lnSpc>
              <a:spcBef>
                <a:spcPts val="45"/>
              </a:spcBef>
            </a:pPr>
            <a:endParaRPr sz="2000" dirty="0">
              <a:latin typeface="Times New Roman"/>
              <a:cs typeface="Times New Roman"/>
            </a:endParaRPr>
          </a:p>
          <a:p>
            <a:pPr marL="12700" marR="5080">
              <a:lnSpc>
                <a:spcPct val="100000"/>
              </a:lnSpc>
            </a:pPr>
            <a:r>
              <a:rPr sz="2000" spc="-5" dirty="0">
                <a:latin typeface="Calibri"/>
                <a:cs typeface="Calibri"/>
              </a:rPr>
              <a:t>Build </a:t>
            </a:r>
            <a:r>
              <a:rPr sz="2000" dirty="0">
                <a:latin typeface="Calibri"/>
                <a:cs typeface="Calibri"/>
              </a:rPr>
              <a:t>a </a:t>
            </a:r>
            <a:r>
              <a:rPr sz="2000" spc="-5" dirty="0">
                <a:latin typeface="Calibri"/>
                <a:cs typeface="Calibri"/>
              </a:rPr>
              <a:t>model that </a:t>
            </a:r>
            <a:r>
              <a:rPr sz="2000" spc="-10" dirty="0">
                <a:latin typeface="Calibri"/>
                <a:cs typeface="Calibri"/>
              </a:rPr>
              <a:t>relates </a:t>
            </a:r>
            <a:r>
              <a:rPr sz="2000" spc="-5" dirty="0">
                <a:latin typeface="Calibri"/>
                <a:cs typeface="Calibri"/>
              </a:rPr>
              <a:t>molecular </a:t>
            </a:r>
            <a:r>
              <a:rPr sz="2000" spc="-15" dirty="0">
                <a:latin typeface="Calibri"/>
                <a:cs typeface="Calibri"/>
              </a:rPr>
              <a:t>features </a:t>
            </a:r>
            <a:r>
              <a:rPr sz="2000" spc="-10" dirty="0">
                <a:latin typeface="Calibri"/>
                <a:cs typeface="Calibri"/>
              </a:rPr>
              <a:t>to </a:t>
            </a:r>
            <a:r>
              <a:rPr sz="2000" dirty="0">
                <a:latin typeface="Calibri"/>
                <a:cs typeface="Calibri"/>
              </a:rPr>
              <a:t>a  </a:t>
            </a:r>
            <a:r>
              <a:rPr sz="2000" spc="-5" dirty="0">
                <a:latin typeface="Calibri"/>
                <a:cs typeface="Calibri"/>
              </a:rPr>
              <a:t>numerical </a:t>
            </a:r>
            <a:r>
              <a:rPr sz="2000" spc="-10" dirty="0">
                <a:latin typeface="Calibri"/>
                <a:cs typeface="Calibri"/>
              </a:rPr>
              <a:t>measure </a:t>
            </a:r>
            <a:r>
              <a:rPr sz="2000" dirty="0">
                <a:latin typeface="Calibri"/>
                <a:cs typeface="Calibri"/>
              </a:rPr>
              <a:t>of </a:t>
            </a:r>
            <a:r>
              <a:rPr sz="2000" spc="-5" dirty="0">
                <a:latin typeface="Calibri"/>
                <a:cs typeface="Calibri"/>
              </a:rPr>
              <a:t>inhibition, dissociation </a:t>
            </a:r>
            <a:r>
              <a:rPr sz="2000" spc="-10" dirty="0">
                <a:latin typeface="Calibri"/>
                <a:cs typeface="Calibri"/>
              </a:rPr>
              <a:t>constant</a:t>
            </a:r>
            <a:r>
              <a:rPr sz="2000" spc="50" dirty="0">
                <a:latin typeface="Calibri"/>
                <a:cs typeface="Calibri"/>
              </a:rPr>
              <a:t> </a:t>
            </a:r>
            <a:r>
              <a:rPr sz="2000" spc="-10" dirty="0">
                <a:latin typeface="Calibri"/>
                <a:cs typeface="Calibri"/>
              </a:rPr>
              <a:t>(Kd)</a:t>
            </a:r>
            <a:endParaRPr sz="2000" dirty="0">
              <a:latin typeface="Calibri"/>
              <a:cs typeface="Calibri"/>
            </a:endParaRPr>
          </a:p>
          <a:p>
            <a:pPr>
              <a:lnSpc>
                <a:spcPct val="100000"/>
              </a:lnSpc>
              <a:spcBef>
                <a:spcPts val="20"/>
              </a:spcBef>
            </a:pPr>
            <a:endParaRPr sz="2000" dirty="0">
              <a:latin typeface="Times New Roman"/>
              <a:cs typeface="Times New Roman"/>
            </a:endParaRPr>
          </a:p>
          <a:p>
            <a:pPr marL="12700">
              <a:lnSpc>
                <a:spcPct val="100000"/>
              </a:lnSpc>
            </a:pPr>
            <a:r>
              <a:rPr sz="2000" spc="-10" dirty="0">
                <a:latin typeface="Calibri"/>
                <a:cs typeface="Calibri"/>
              </a:rPr>
              <a:t>For </a:t>
            </a:r>
            <a:r>
              <a:rPr sz="2000" dirty="0">
                <a:latin typeface="Calibri"/>
                <a:cs typeface="Calibri"/>
              </a:rPr>
              <a:t>a </a:t>
            </a:r>
            <a:r>
              <a:rPr sz="2000" spc="-5" dirty="0">
                <a:latin typeface="Calibri"/>
                <a:cs typeface="Calibri"/>
              </a:rPr>
              <a:t>new small molecule, predict the</a:t>
            </a:r>
            <a:r>
              <a:rPr sz="2000" spc="50" dirty="0">
                <a:latin typeface="Calibri"/>
                <a:cs typeface="Calibri"/>
              </a:rPr>
              <a:t> </a:t>
            </a:r>
            <a:r>
              <a:rPr sz="2000" spc="-5" dirty="0">
                <a:latin typeface="Calibri"/>
                <a:cs typeface="Calibri"/>
              </a:rPr>
              <a:t>Kd?</a:t>
            </a:r>
            <a:r>
              <a:rPr sz="2000" spc="-7" baseline="25462" dirty="0">
                <a:latin typeface="Calibri"/>
                <a:cs typeface="Calibri"/>
              </a:rPr>
              <a:t>1,2</a:t>
            </a:r>
            <a:endParaRPr sz="2000" baseline="25462" dirty="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lang="en-US" dirty="0"/>
              <a:t>SML requires labeled data</a:t>
            </a:r>
            <a:endParaRPr spc="-5" dirty="0"/>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lang="en-US" sz="2400" b="1" spc="-15" dirty="0">
                <a:latin typeface="Lato" panose="020F0502020204030203" pitchFamily="34" charset="0"/>
                <a:ea typeface="Lato" panose="020F0502020204030203" pitchFamily="34" charset="0"/>
                <a:cs typeface="Lato" panose="020F0502020204030203" pitchFamily="34" charset="0"/>
              </a:rPr>
              <a:t>Supervised</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 </a:t>
            </a:r>
            <a:r>
              <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or</a:t>
            </a:r>
            <a:r>
              <a:rPr sz="1800" b="1" spc="-3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sz="1800" b="1" spc="-1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predictors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820372" y="2080542"/>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chemeClr val="accent2"/>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934212" y="1651700"/>
            <a:ext cx="120978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u</a:t>
            </a:r>
            <a:r>
              <a:rPr sz="1800" b="1" spc="-25" dirty="0">
                <a:solidFill>
                  <a:schemeClr val="accent2"/>
                </a:solidFill>
                <a:latin typeface="Lato" panose="020F0502020204030203" pitchFamily="34" charset="0"/>
                <a:ea typeface="Lato" panose="020F0502020204030203" pitchFamily="34" charset="0"/>
                <a:cs typeface="Lato" panose="020F0502020204030203" pitchFamily="34" charset="0"/>
              </a:rPr>
              <a:t>t</a:t>
            </a:r>
            <a:r>
              <a:rPr sz="1800" b="1" spc="-15" dirty="0">
                <a:solidFill>
                  <a:schemeClr val="accent2"/>
                </a:solidFill>
                <a:latin typeface="Lato" panose="020F0502020204030203" pitchFamily="34" charset="0"/>
                <a:ea typeface="Lato" panose="020F0502020204030203" pitchFamily="34" charset="0"/>
                <a:cs typeface="Lato" panose="020F0502020204030203" pitchFamily="34" charset="0"/>
              </a:rPr>
              <a:t>c</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m</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114118957"/>
              </p:ext>
            </p:extLst>
          </p:nvPr>
        </p:nvGraphicFramePr>
        <p:xfrm>
          <a:off x="457200" y="2583601"/>
          <a:ext cx="8488392" cy="387985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gridCol w="1212627">
                  <a:extLst>
                    <a:ext uri="{9D8B030D-6E8A-4147-A177-3AD203B41FA5}">
                      <a16:colId xmlns:a16="http://schemas.microsoft.com/office/drawing/2014/main" val="20006"/>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5"/>
                        </a:spcBef>
                      </a:pPr>
                      <a:endParaRPr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sz="1800" b="1" spc="-15" dirty="0">
                          <a:latin typeface="Lato" panose="020F0502020204030203" pitchFamily="34" charset="0"/>
                          <a:ea typeface="Lato" panose="020F0502020204030203" pitchFamily="34" charset="0"/>
                          <a:cs typeface="Lato" panose="020F0502020204030203" pitchFamily="34" charset="0"/>
                        </a:rPr>
                        <a:t>Kd</a:t>
                      </a:r>
                      <a:r>
                        <a:rPr sz="1800" b="1" spc="-25" dirty="0">
                          <a:latin typeface="Lato" panose="020F0502020204030203" pitchFamily="34" charset="0"/>
                          <a:ea typeface="Lato" panose="020F0502020204030203" pitchFamily="34" charset="0"/>
                          <a:cs typeface="Lato" panose="020F0502020204030203" pitchFamily="34" charset="0"/>
                        </a:rPr>
                        <a:t> </a:t>
                      </a:r>
                      <a:r>
                        <a:rPr sz="1800" b="1" dirty="0">
                          <a:latin typeface="Lato" panose="020F0502020204030203" pitchFamily="34" charset="0"/>
                          <a:ea typeface="Lato" panose="020F0502020204030203" pitchFamily="34" charset="0"/>
                          <a:cs typeface="Lato" panose="020F0502020204030203" pitchFamily="34" charset="0"/>
                        </a:rPr>
                        <a:t>(fM)</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10</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121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2" name="Rectangle 1">
            <a:extLst>
              <a:ext uri="{FF2B5EF4-FFF2-40B4-BE49-F238E27FC236}">
                <a16:creationId xmlns:a16="http://schemas.microsoft.com/office/drawing/2014/main" id="{0ED706D7-CB57-5446-A720-27690381C32B}"/>
              </a:ext>
            </a:extLst>
          </p:cNvPr>
          <p:cNvSpPr/>
          <p:nvPr/>
        </p:nvSpPr>
        <p:spPr>
          <a:xfrm>
            <a:off x="1570008" y="3429000"/>
            <a:ext cx="6364204" cy="556404"/>
          </a:xfrm>
          <a:prstGeom prst="rect">
            <a:avLst/>
          </a:prstGeom>
          <a:noFill/>
          <a:ln w="571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6C98E3-36FC-7845-B8A9-722994716F6B}"/>
              </a:ext>
            </a:extLst>
          </p:cNvPr>
          <p:cNvSpPr/>
          <p:nvPr/>
        </p:nvSpPr>
        <p:spPr>
          <a:xfrm>
            <a:off x="207034" y="6142008"/>
            <a:ext cx="8936966" cy="7159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91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lang="en-US" dirty="0"/>
              <a:t>SML requires labeled data</a:t>
            </a:r>
            <a:endParaRPr spc="-5" dirty="0"/>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lang="en-US" sz="2400" b="1" spc="-15" dirty="0">
                <a:latin typeface="Lato" panose="020F0502020204030203" pitchFamily="34" charset="0"/>
                <a:ea typeface="Lato" panose="020F0502020204030203" pitchFamily="34" charset="0"/>
                <a:cs typeface="Lato" panose="020F0502020204030203" pitchFamily="34" charset="0"/>
              </a:rPr>
              <a:t>Supervised</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 </a:t>
            </a:r>
            <a:r>
              <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or</a:t>
            </a:r>
            <a:r>
              <a:rPr sz="1800" b="1" spc="-3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sz="1800" b="1" spc="-1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predictors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820372" y="2080542"/>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chemeClr val="accent2"/>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934212" y="1651700"/>
            <a:ext cx="120978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u</a:t>
            </a:r>
            <a:r>
              <a:rPr sz="1800" b="1" spc="-25" dirty="0">
                <a:solidFill>
                  <a:schemeClr val="accent2"/>
                </a:solidFill>
                <a:latin typeface="Lato" panose="020F0502020204030203" pitchFamily="34" charset="0"/>
                <a:ea typeface="Lato" panose="020F0502020204030203" pitchFamily="34" charset="0"/>
                <a:cs typeface="Lato" panose="020F0502020204030203" pitchFamily="34" charset="0"/>
              </a:rPr>
              <a:t>t</a:t>
            </a:r>
            <a:r>
              <a:rPr sz="1800" b="1" spc="-15" dirty="0">
                <a:solidFill>
                  <a:schemeClr val="accent2"/>
                </a:solidFill>
                <a:latin typeface="Lato" panose="020F0502020204030203" pitchFamily="34" charset="0"/>
                <a:ea typeface="Lato" panose="020F0502020204030203" pitchFamily="34" charset="0"/>
                <a:cs typeface="Lato" panose="020F0502020204030203" pitchFamily="34" charset="0"/>
              </a:rPr>
              <a:t>c</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m</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3319549205"/>
              </p:ext>
            </p:extLst>
          </p:nvPr>
        </p:nvGraphicFramePr>
        <p:xfrm>
          <a:off x="457200" y="2583601"/>
          <a:ext cx="8488392" cy="387985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gridCol w="1212627">
                  <a:extLst>
                    <a:ext uri="{9D8B030D-6E8A-4147-A177-3AD203B41FA5}">
                      <a16:colId xmlns:a16="http://schemas.microsoft.com/office/drawing/2014/main" val="20006"/>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5"/>
                        </a:spcBef>
                      </a:pPr>
                      <a:endParaRPr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sz="1800" b="1" spc="-15" dirty="0">
                          <a:latin typeface="Lato" panose="020F0502020204030203" pitchFamily="34" charset="0"/>
                          <a:ea typeface="Lato" panose="020F0502020204030203" pitchFamily="34" charset="0"/>
                          <a:cs typeface="Lato" panose="020F0502020204030203" pitchFamily="34" charset="0"/>
                        </a:rPr>
                        <a:t>Kd</a:t>
                      </a:r>
                      <a:r>
                        <a:rPr sz="1800" b="1" spc="-25" dirty="0">
                          <a:latin typeface="Lato" panose="020F0502020204030203" pitchFamily="34" charset="0"/>
                          <a:ea typeface="Lato" panose="020F0502020204030203" pitchFamily="34" charset="0"/>
                          <a:cs typeface="Lato" panose="020F0502020204030203" pitchFamily="34" charset="0"/>
                        </a:rPr>
                        <a:t> </a:t>
                      </a:r>
                      <a:r>
                        <a:rPr sz="1800" b="1" dirty="0">
                          <a:latin typeface="Lato" panose="020F0502020204030203" pitchFamily="34" charset="0"/>
                          <a:ea typeface="Lato" panose="020F0502020204030203" pitchFamily="34" charset="0"/>
                          <a:cs typeface="Lato" panose="020F0502020204030203" pitchFamily="34" charset="0"/>
                        </a:rPr>
                        <a:t>(fM)</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10</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121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29" name="Rectangle 28">
            <a:extLst>
              <a:ext uri="{FF2B5EF4-FFF2-40B4-BE49-F238E27FC236}">
                <a16:creationId xmlns:a16="http://schemas.microsoft.com/office/drawing/2014/main" id="{FD75D133-2AE4-BD4A-8BB1-58D6C27D1D5A}"/>
              </a:ext>
            </a:extLst>
          </p:cNvPr>
          <p:cNvSpPr/>
          <p:nvPr/>
        </p:nvSpPr>
        <p:spPr>
          <a:xfrm>
            <a:off x="1570008" y="6060856"/>
            <a:ext cx="7375584" cy="556404"/>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bject 25">
            <a:extLst>
              <a:ext uri="{FF2B5EF4-FFF2-40B4-BE49-F238E27FC236}">
                <a16:creationId xmlns:a16="http://schemas.microsoft.com/office/drawing/2014/main" id="{BD1F57B7-129A-984E-949B-2270BA0F90DD}"/>
              </a:ext>
            </a:extLst>
          </p:cNvPr>
          <p:cNvSpPr/>
          <p:nvPr/>
        </p:nvSpPr>
        <p:spPr>
          <a:xfrm>
            <a:off x="262124" y="6163990"/>
            <a:ext cx="1099787" cy="60054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518968"/>
            <a:ext cx="8229600" cy="443711"/>
          </a:xfrm>
          <a:prstGeom prst="rect">
            <a:avLst/>
          </a:prstGeom>
        </p:spPr>
        <p:txBody>
          <a:bodyPr vert="horz" wrap="square" lIns="0" tIns="12700" rIns="0" bIns="0" rtlCol="0">
            <a:spAutoFit/>
          </a:bodyPr>
          <a:lstStyle/>
          <a:p>
            <a:pPr marL="13970">
              <a:lnSpc>
                <a:spcPct val="100000"/>
              </a:lnSpc>
              <a:spcBef>
                <a:spcPts val="100"/>
              </a:spcBef>
            </a:pPr>
            <a:r>
              <a:rPr lang="en-US" sz="2800" dirty="0"/>
              <a:t>Unsupervised ML can help us interpret</a:t>
            </a:r>
            <a:endParaRPr sz="2800" spc="-5" dirty="0"/>
          </a:p>
        </p:txBody>
      </p:sp>
      <p:sp>
        <p:nvSpPr>
          <p:cNvPr id="6" name="TextBox 5">
            <a:extLst>
              <a:ext uri="{FF2B5EF4-FFF2-40B4-BE49-F238E27FC236}">
                <a16:creationId xmlns:a16="http://schemas.microsoft.com/office/drawing/2014/main" id="{60DD52C6-E0FE-9A25-59C6-2A438CFFECEE}"/>
              </a:ext>
            </a:extLst>
          </p:cNvPr>
          <p:cNvSpPr txBox="1"/>
          <p:nvPr/>
        </p:nvSpPr>
        <p:spPr>
          <a:xfrm>
            <a:off x="-66218" y="6402889"/>
            <a:ext cx="9113574" cy="415498"/>
          </a:xfrm>
          <a:prstGeom prst="rect">
            <a:avLst/>
          </a:prstGeom>
          <a:noFill/>
        </p:spPr>
        <p:txBody>
          <a:bodyPr wrap="square">
            <a:spAutoFit/>
          </a:bodyPr>
          <a:lstStyle/>
          <a:p>
            <a:pPr algn="r"/>
            <a:r>
              <a:rPr lang="en-US" sz="1050" dirty="0">
                <a:effectLst/>
              </a:rPr>
              <a:t>Russo, E. T.; Barone, F.; Bateman, A.; </a:t>
            </a:r>
            <a:r>
              <a:rPr lang="en-US" sz="1050" dirty="0" err="1">
                <a:effectLst/>
              </a:rPr>
              <a:t>Cozzini</a:t>
            </a:r>
            <a:r>
              <a:rPr lang="en-US" sz="1050" dirty="0">
                <a:effectLst/>
              </a:rPr>
              <a:t>, S.; Punta, M.; </a:t>
            </a:r>
            <a:r>
              <a:rPr lang="en-US" sz="1050" dirty="0" err="1">
                <a:effectLst/>
              </a:rPr>
              <a:t>Laio</a:t>
            </a:r>
            <a:r>
              <a:rPr lang="en-US" sz="1050" dirty="0">
                <a:effectLst/>
              </a:rPr>
              <a:t>, A. </a:t>
            </a:r>
            <a:r>
              <a:rPr lang="en-US" sz="1050" dirty="0" err="1">
                <a:effectLst/>
              </a:rPr>
              <a:t>DPCfam</a:t>
            </a:r>
            <a:r>
              <a:rPr lang="en-US" sz="1050" dirty="0">
                <a:effectLst/>
              </a:rPr>
              <a:t>: Unsupervised Protein Family Classification by Density Peak Clustering of Large Sequence Datasets. </a:t>
            </a:r>
            <a:r>
              <a:rPr lang="en-US" sz="1050" i="1" dirty="0">
                <a:effectLst/>
              </a:rPr>
              <a:t>PLOS Computational Biology</a:t>
            </a:r>
            <a:r>
              <a:rPr lang="en-US" sz="1050" dirty="0">
                <a:effectLst/>
              </a:rPr>
              <a:t> </a:t>
            </a:r>
            <a:r>
              <a:rPr lang="en-US" sz="1050" b="1" dirty="0">
                <a:effectLst/>
              </a:rPr>
              <a:t>2022</a:t>
            </a:r>
            <a:r>
              <a:rPr lang="en-US" sz="1050" dirty="0">
                <a:effectLst/>
              </a:rPr>
              <a:t>, </a:t>
            </a:r>
            <a:r>
              <a:rPr lang="en-US" sz="1050" i="1" dirty="0">
                <a:effectLst/>
              </a:rPr>
              <a:t>18</a:t>
            </a:r>
            <a:r>
              <a:rPr lang="en-US" sz="1050" dirty="0">
                <a:effectLst/>
              </a:rPr>
              <a:t> (10), e1010610. </a:t>
            </a:r>
            <a:r>
              <a:rPr lang="en-US" sz="1050" dirty="0">
                <a:effectLst/>
                <a:hlinkClick r:id="rId3"/>
              </a:rPr>
              <a:t>https://doi.org/10.1371/journal.pcbi.1010610</a:t>
            </a:r>
            <a:r>
              <a:rPr lang="en-US" sz="1050" dirty="0">
                <a:effectLst/>
              </a:rPr>
              <a:t>.</a:t>
            </a:r>
          </a:p>
        </p:txBody>
      </p:sp>
      <p:sp>
        <p:nvSpPr>
          <p:cNvPr id="8" name="object 4">
            <a:extLst>
              <a:ext uri="{FF2B5EF4-FFF2-40B4-BE49-F238E27FC236}">
                <a16:creationId xmlns:a16="http://schemas.microsoft.com/office/drawing/2014/main" id="{A64A0E74-FC1C-303B-F291-A209F3D2B7CE}"/>
              </a:ext>
            </a:extLst>
          </p:cNvPr>
          <p:cNvSpPr txBox="1"/>
          <p:nvPr/>
        </p:nvSpPr>
        <p:spPr>
          <a:xfrm>
            <a:off x="457200" y="1477889"/>
            <a:ext cx="8182678" cy="421910"/>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lang="en-US" sz="2000" b="1" spc="-15" dirty="0">
                <a:latin typeface="Lato" panose="020F0502020204030203" pitchFamily="34" charset="0"/>
                <a:ea typeface="Lato" panose="020F0502020204030203" pitchFamily="34" charset="0"/>
                <a:cs typeface="Lato" panose="020F0502020204030203" pitchFamily="34" charset="0"/>
              </a:rPr>
              <a:t>Supervised</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spc="-10" dirty="0">
                <a:latin typeface="Lato" panose="020F0502020204030203" pitchFamily="34" charset="0"/>
                <a:ea typeface="Lato" panose="020F0502020204030203" pitchFamily="34" charset="0"/>
                <a:cs typeface="Lato" panose="020F0502020204030203" pitchFamily="34" charset="0"/>
              </a:rPr>
              <a:t>Intuit patterns in data to increase information or utility</a:t>
            </a:r>
            <a:endParaRPr sz="2000" dirty="0">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84969B72-62BB-4649-D54D-0BA545A650C5}"/>
              </a:ext>
            </a:extLst>
          </p:cNvPr>
          <p:cNvSpPr txBox="1"/>
          <p:nvPr/>
        </p:nvSpPr>
        <p:spPr>
          <a:xfrm>
            <a:off x="808381" y="1956798"/>
            <a:ext cx="7763714" cy="338554"/>
          </a:xfrm>
          <a:prstGeom prst="rect">
            <a:avLst/>
          </a:prstGeom>
          <a:noFill/>
        </p:spPr>
        <p:txBody>
          <a:bodyPr wrap="square" rtlCol="0">
            <a:spAutoFit/>
          </a:bodyPr>
          <a:lstStyle/>
          <a:p>
            <a:r>
              <a:rPr lang="en-US" sz="1600" i="1" dirty="0">
                <a:latin typeface="Lato" panose="020F0502020204030203" pitchFamily="34" charset="0"/>
                <a:ea typeface="Lato" panose="020F0502020204030203" pitchFamily="34" charset="0"/>
                <a:cs typeface="Lato" panose="020F0502020204030203" pitchFamily="34" charset="0"/>
              </a:rPr>
              <a:t>Example</a:t>
            </a:r>
            <a:r>
              <a:rPr lang="en-US" sz="1600" dirty="0">
                <a:latin typeface="Lato" panose="020F0502020204030203" pitchFamily="34" charset="0"/>
                <a:ea typeface="Lato" panose="020F0502020204030203" pitchFamily="34" charset="0"/>
                <a:cs typeface="Lato" panose="020F0502020204030203" pitchFamily="34" charset="0"/>
              </a:rPr>
              <a:t>: cluster protein alignments into families that conduct similar functions</a:t>
            </a:r>
          </a:p>
        </p:txBody>
      </p:sp>
      <p:sp>
        <p:nvSpPr>
          <p:cNvPr id="10" name="object 8">
            <a:extLst>
              <a:ext uri="{FF2B5EF4-FFF2-40B4-BE49-F238E27FC236}">
                <a16:creationId xmlns:a16="http://schemas.microsoft.com/office/drawing/2014/main" id="{52FF5672-398D-AB54-1A8A-B0CC8036D8C4}"/>
              </a:ext>
            </a:extLst>
          </p:cNvPr>
          <p:cNvSpPr txBox="1"/>
          <p:nvPr/>
        </p:nvSpPr>
        <p:spPr>
          <a:xfrm>
            <a:off x="287512" y="2687787"/>
            <a:ext cx="4557204" cy="2475037"/>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Database </a:t>
            </a:r>
            <a:r>
              <a:rPr sz="2000" dirty="0">
                <a:latin typeface="Calibri"/>
                <a:cs typeface="Calibri"/>
              </a:rPr>
              <a:t>of </a:t>
            </a:r>
            <a:r>
              <a:rPr lang="en-US" sz="2000" dirty="0">
                <a:latin typeface="Calibri"/>
                <a:cs typeface="Calibri"/>
              </a:rPr>
              <a:t>thousands of protein sequences and alignments to other proteins</a:t>
            </a:r>
            <a:endParaRPr sz="2000" dirty="0">
              <a:latin typeface="Calibri"/>
              <a:cs typeface="Calibri"/>
            </a:endParaRPr>
          </a:p>
          <a:p>
            <a:pPr>
              <a:lnSpc>
                <a:spcPct val="100000"/>
              </a:lnSpc>
              <a:spcBef>
                <a:spcPts val="45"/>
              </a:spcBef>
            </a:pPr>
            <a:endParaRPr sz="2000" dirty="0">
              <a:latin typeface="Times New Roman"/>
              <a:cs typeface="Times New Roman"/>
            </a:endParaRPr>
          </a:p>
          <a:p>
            <a:pPr marL="12700" marR="5080">
              <a:lnSpc>
                <a:spcPct val="100000"/>
              </a:lnSpc>
            </a:pPr>
            <a:r>
              <a:rPr sz="2000" spc="-5" dirty="0">
                <a:latin typeface="Calibri"/>
                <a:cs typeface="Calibri"/>
              </a:rPr>
              <a:t>Build </a:t>
            </a:r>
            <a:r>
              <a:rPr sz="2000" dirty="0">
                <a:latin typeface="Calibri"/>
                <a:cs typeface="Calibri"/>
              </a:rPr>
              <a:t>a </a:t>
            </a:r>
            <a:r>
              <a:rPr sz="2000" spc="-5" dirty="0">
                <a:latin typeface="Calibri"/>
                <a:cs typeface="Calibri"/>
              </a:rPr>
              <a:t>model </a:t>
            </a:r>
            <a:r>
              <a:rPr lang="en-US" sz="2000" spc="-5" dirty="0">
                <a:latin typeface="Calibri"/>
                <a:cs typeface="Calibri"/>
              </a:rPr>
              <a:t>that groups together protein sequences by evolutionary similarity</a:t>
            </a:r>
            <a:endParaRPr sz="2000" dirty="0">
              <a:latin typeface="Calibri"/>
              <a:cs typeface="Calibri"/>
            </a:endParaRPr>
          </a:p>
          <a:p>
            <a:pPr>
              <a:lnSpc>
                <a:spcPct val="100000"/>
              </a:lnSpc>
              <a:spcBef>
                <a:spcPts val="20"/>
              </a:spcBef>
            </a:pPr>
            <a:endParaRPr sz="2000" dirty="0">
              <a:latin typeface="Times New Roman"/>
              <a:cs typeface="Times New Roman"/>
            </a:endParaRPr>
          </a:p>
          <a:p>
            <a:pPr marL="12700">
              <a:lnSpc>
                <a:spcPct val="100000"/>
              </a:lnSpc>
            </a:pPr>
            <a:r>
              <a:rPr lang="en-US" sz="2000" spc="-10" dirty="0">
                <a:latin typeface="Calibri"/>
                <a:cs typeface="Calibri"/>
              </a:rPr>
              <a:t>Explored groups that have not been tested before or guess the family of a new protein</a:t>
            </a:r>
            <a:endParaRPr sz="2000" baseline="25462" dirty="0">
              <a:latin typeface="Calibri"/>
              <a:cs typeface="Calibri"/>
            </a:endParaRPr>
          </a:p>
        </p:txBody>
      </p:sp>
      <p:sp>
        <p:nvSpPr>
          <p:cNvPr id="11" name="TextBox 10">
            <a:extLst>
              <a:ext uri="{FF2B5EF4-FFF2-40B4-BE49-F238E27FC236}">
                <a16:creationId xmlns:a16="http://schemas.microsoft.com/office/drawing/2014/main" id="{A897F843-1284-564D-D0EA-FF2F53650502}"/>
              </a:ext>
            </a:extLst>
          </p:cNvPr>
          <p:cNvSpPr txBox="1"/>
          <p:nvPr/>
        </p:nvSpPr>
        <p:spPr>
          <a:xfrm>
            <a:off x="6600790" y="2420830"/>
            <a:ext cx="2041841" cy="369332"/>
          </a:xfrm>
          <a:prstGeom prst="rect">
            <a:avLst/>
          </a:prstGeom>
          <a:noFill/>
        </p:spPr>
        <p:txBody>
          <a:bodyPr wrap="none" rtlCol="0">
            <a:spAutoFit/>
          </a:bodyPr>
          <a:lstStyle/>
          <a:p>
            <a:r>
              <a:rPr lang="en-US" dirty="0"/>
              <a:t>…ARLK</a:t>
            </a:r>
            <a:r>
              <a:rPr lang="en-US" dirty="0">
                <a:solidFill>
                  <a:schemeClr val="accent6"/>
                </a:solidFill>
              </a:rPr>
              <a:t>AKFPJOA</a:t>
            </a:r>
            <a:r>
              <a:rPr lang="en-US" dirty="0"/>
              <a:t>AE…</a:t>
            </a:r>
          </a:p>
        </p:txBody>
      </p:sp>
      <p:sp>
        <p:nvSpPr>
          <p:cNvPr id="12" name="TextBox 11">
            <a:extLst>
              <a:ext uri="{FF2B5EF4-FFF2-40B4-BE49-F238E27FC236}">
                <a16:creationId xmlns:a16="http://schemas.microsoft.com/office/drawing/2014/main" id="{94AC7266-BF48-75A3-12EB-294BBFACD5E3}"/>
              </a:ext>
            </a:extLst>
          </p:cNvPr>
          <p:cNvSpPr txBox="1"/>
          <p:nvPr/>
        </p:nvSpPr>
        <p:spPr>
          <a:xfrm>
            <a:off x="6463258" y="2774672"/>
            <a:ext cx="2036520" cy="369332"/>
          </a:xfrm>
          <a:prstGeom prst="rect">
            <a:avLst/>
          </a:prstGeom>
          <a:noFill/>
        </p:spPr>
        <p:txBody>
          <a:bodyPr wrap="none" rtlCol="0">
            <a:spAutoFit/>
          </a:bodyPr>
          <a:lstStyle/>
          <a:p>
            <a:r>
              <a:rPr lang="en-US" dirty="0"/>
              <a:t>…JOSAU</a:t>
            </a:r>
            <a:r>
              <a:rPr lang="en-US" dirty="0">
                <a:solidFill>
                  <a:schemeClr val="accent6"/>
                </a:solidFill>
              </a:rPr>
              <a:t>AKF</a:t>
            </a:r>
            <a:r>
              <a:rPr lang="en-US" dirty="0"/>
              <a:t>A</a:t>
            </a:r>
            <a:r>
              <a:rPr lang="en-US" dirty="0">
                <a:solidFill>
                  <a:schemeClr val="accent6"/>
                </a:solidFill>
              </a:rPr>
              <a:t>JOA</a:t>
            </a:r>
            <a:r>
              <a:rPr lang="en-US" dirty="0"/>
              <a:t>T…</a:t>
            </a:r>
          </a:p>
        </p:txBody>
      </p:sp>
      <p:sp>
        <p:nvSpPr>
          <p:cNvPr id="13" name="TextBox 12">
            <a:extLst>
              <a:ext uri="{FF2B5EF4-FFF2-40B4-BE49-F238E27FC236}">
                <a16:creationId xmlns:a16="http://schemas.microsoft.com/office/drawing/2014/main" id="{6CE235F5-39A0-3884-2593-F29A659E6EBD}"/>
              </a:ext>
            </a:extLst>
          </p:cNvPr>
          <p:cNvSpPr txBox="1"/>
          <p:nvPr/>
        </p:nvSpPr>
        <p:spPr>
          <a:xfrm>
            <a:off x="7046839" y="3111155"/>
            <a:ext cx="2024785" cy="369332"/>
          </a:xfrm>
          <a:prstGeom prst="rect">
            <a:avLst/>
          </a:prstGeom>
          <a:noFill/>
        </p:spPr>
        <p:txBody>
          <a:bodyPr wrap="none" rtlCol="0">
            <a:spAutoFit/>
          </a:bodyPr>
          <a:lstStyle/>
          <a:p>
            <a:r>
              <a:rPr lang="en-US" dirty="0"/>
              <a:t>…</a:t>
            </a:r>
            <a:r>
              <a:rPr lang="en-US" dirty="0">
                <a:solidFill>
                  <a:schemeClr val="accent6"/>
                </a:solidFill>
              </a:rPr>
              <a:t>UAKFPJ</a:t>
            </a:r>
            <a:r>
              <a:rPr lang="en-US" dirty="0"/>
              <a:t>T</a:t>
            </a:r>
            <a:r>
              <a:rPr lang="en-US" dirty="0">
                <a:solidFill>
                  <a:schemeClr val="accent6"/>
                </a:solidFill>
              </a:rPr>
              <a:t>A</a:t>
            </a:r>
            <a:r>
              <a:rPr lang="en-US" dirty="0"/>
              <a:t>AELCQ…</a:t>
            </a:r>
          </a:p>
        </p:txBody>
      </p:sp>
      <p:sp>
        <p:nvSpPr>
          <p:cNvPr id="14" name="TextBox 13">
            <a:extLst>
              <a:ext uri="{FF2B5EF4-FFF2-40B4-BE49-F238E27FC236}">
                <a16:creationId xmlns:a16="http://schemas.microsoft.com/office/drawing/2014/main" id="{302197EF-C2DE-4ED1-B6EE-52F22CCE7345}"/>
              </a:ext>
            </a:extLst>
          </p:cNvPr>
          <p:cNvSpPr txBox="1"/>
          <p:nvPr/>
        </p:nvSpPr>
        <p:spPr>
          <a:xfrm>
            <a:off x="5031773" y="3364852"/>
            <a:ext cx="1897699" cy="369332"/>
          </a:xfrm>
          <a:prstGeom prst="rect">
            <a:avLst/>
          </a:prstGeom>
          <a:noFill/>
        </p:spPr>
        <p:txBody>
          <a:bodyPr wrap="none" rtlCol="0">
            <a:spAutoFit/>
          </a:bodyPr>
          <a:lstStyle/>
          <a:p>
            <a:r>
              <a:rPr lang="en-US" dirty="0"/>
              <a:t>…OSA</a:t>
            </a:r>
            <a:r>
              <a:rPr lang="en-US" dirty="0">
                <a:solidFill>
                  <a:schemeClr val="accent3">
                    <a:lumMod val="50000"/>
                  </a:schemeClr>
                </a:solidFill>
              </a:rPr>
              <a:t>G</a:t>
            </a:r>
            <a:r>
              <a:rPr lang="en-US" dirty="0">
                <a:solidFill>
                  <a:schemeClr val="accent3"/>
                </a:solidFill>
              </a:rPr>
              <a:t>HQSA</a:t>
            </a:r>
            <a:r>
              <a:rPr lang="en-US" dirty="0"/>
              <a:t>TLA…</a:t>
            </a:r>
          </a:p>
        </p:txBody>
      </p:sp>
      <p:sp>
        <p:nvSpPr>
          <p:cNvPr id="16" name="TextBox 15">
            <a:extLst>
              <a:ext uri="{FF2B5EF4-FFF2-40B4-BE49-F238E27FC236}">
                <a16:creationId xmlns:a16="http://schemas.microsoft.com/office/drawing/2014/main" id="{7544B5D8-2F37-2ABB-A8FB-575D10B7AEF2}"/>
              </a:ext>
            </a:extLst>
          </p:cNvPr>
          <p:cNvSpPr txBox="1"/>
          <p:nvPr/>
        </p:nvSpPr>
        <p:spPr>
          <a:xfrm>
            <a:off x="5738016" y="3700773"/>
            <a:ext cx="343364" cy="369332"/>
          </a:xfrm>
          <a:prstGeom prst="rect">
            <a:avLst/>
          </a:prstGeom>
          <a:noFill/>
        </p:spPr>
        <p:txBody>
          <a:bodyPr wrap="none" rtlCol="0">
            <a:spAutoFit/>
          </a:bodyPr>
          <a:lstStyle/>
          <a:p>
            <a:r>
              <a:rPr lang="en-US" dirty="0">
                <a:solidFill>
                  <a:schemeClr val="accent3"/>
                </a:solidFill>
              </a:rPr>
              <a:t>…</a:t>
            </a:r>
          </a:p>
        </p:txBody>
      </p:sp>
      <p:sp>
        <p:nvSpPr>
          <p:cNvPr id="17" name="Oval 16">
            <a:extLst>
              <a:ext uri="{FF2B5EF4-FFF2-40B4-BE49-F238E27FC236}">
                <a16:creationId xmlns:a16="http://schemas.microsoft.com/office/drawing/2014/main" id="{9AD3CD85-1F17-1EEB-FF0D-E1A0F3A69938}"/>
              </a:ext>
            </a:extLst>
          </p:cNvPr>
          <p:cNvSpPr/>
          <p:nvPr/>
        </p:nvSpPr>
        <p:spPr>
          <a:xfrm>
            <a:off x="6835524" y="2292182"/>
            <a:ext cx="1851276" cy="1298244"/>
          </a:xfrm>
          <a:prstGeom prst="ellipse">
            <a:avLst/>
          </a:prstGeom>
          <a:noFill/>
          <a:ln w="317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18FBC43-390C-E79D-22A3-F3B5F79EF50C}"/>
              </a:ext>
            </a:extLst>
          </p:cNvPr>
          <p:cNvSpPr/>
          <p:nvPr/>
        </p:nvSpPr>
        <p:spPr>
          <a:xfrm>
            <a:off x="5341285" y="3172535"/>
            <a:ext cx="1278674" cy="850805"/>
          </a:xfrm>
          <a:prstGeom prst="ellipse">
            <a:avLst/>
          </a:prstGeom>
          <a:noFill/>
          <a:ln w="3175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BF4CAFA-A389-4AE8-62F3-36304DF231CE}"/>
              </a:ext>
            </a:extLst>
          </p:cNvPr>
          <p:cNvPicPr>
            <a:picLocks noChangeAspect="1"/>
          </p:cNvPicPr>
          <p:nvPr/>
        </p:nvPicPr>
        <p:blipFill>
          <a:blip r:embed="rId4"/>
          <a:stretch>
            <a:fillRect/>
          </a:stretch>
        </p:blipFill>
        <p:spPr>
          <a:xfrm>
            <a:off x="4778289" y="4190299"/>
            <a:ext cx="4114469" cy="195401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lang="en-US" dirty="0"/>
              <a:t>USML does not need labels</a:t>
            </a:r>
            <a:endParaRPr spc="-5" dirty="0"/>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lang="en-US" sz="2400" b="1" spc="-15" dirty="0">
                <a:latin typeface="Lato" panose="020F0502020204030203" pitchFamily="34" charset="0"/>
                <a:ea typeface="Lato" panose="020F0502020204030203" pitchFamily="34" charset="0"/>
                <a:cs typeface="Lato" panose="020F0502020204030203" pitchFamily="34" charset="0"/>
              </a:rPr>
              <a:t>Unsupervised</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924750" y="1835088"/>
            <a:ext cx="1294499"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447407" y="2151871"/>
            <a:ext cx="5878551"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graphicFrame>
        <p:nvGraphicFramePr>
          <p:cNvPr id="27" name="object 27"/>
          <p:cNvGraphicFramePr>
            <a:graphicFrameLocks noGrp="1"/>
          </p:cNvGraphicFramePr>
          <p:nvPr>
            <p:extLst>
              <p:ext uri="{D42A27DB-BD31-4B8C-83A1-F6EECF244321}">
                <p14:modId xmlns:p14="http://schemas.microsoft.com/office/powerpoint/2010/main" val="2820660898"/>
              </p:ext>
            </p:extLst>
          </p:nvPr>
        </p:nvGraphicFramePr>
        <p:xfrm>
          <a:off x="193638" y="2595835"/>
          <a:ext cx="7275765" cy="355600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9"/>
                  </a:ext>
                </a:extLst>
              </a:tr>
            </a:tbl>
          </a:graphicData>
        </a:graphic>
      </p:graphicFrame>
      <p:graphicFrame>
        <p:nvGraphicFramePr>
          <p:cNvPr id="2" name="Table 1">
            <a:extLst>
              <a:ext uri="{FF2B5EF4-FFF2-40B4-BE49-F238E27FC236}">
                <a16:creationId xmlns:a16="http://schemas.microsoft.com/office/drawing/2014/main" id="{FA9B4FC3-D62C-9FDB-151D-AB203E49E37F}"/>
              </a:ext>
            </a:extLst>
          </p:cNvPr>
          <p:cNvGraphicFramePr>
            <a:graphicFrameLocks noGrp="1"/>
          </p:cNvGraphicFramePr>
          <p:nvPr>
            <p:extLst>
              <p:ext uri="{D42A27DB-BD31-4B8C-83A1-F6EECF244321}">
                <p14:modId xmlns:p14="http://schemas.microsoft.com/office/powerpoint/2010/main" val="1465647531"/>
              </p:ext>
            </p:extLst>
          </p:nvPr>
        </p:nvGraphicFramePr>
        <p:xfrm>
          <a:off x="7786145" y="2595835"/>
          <a:ext cx="1212627" cy="3547110"/>
        </p:xfrm>
        <a:graphic>
          <a:graphicData uri="http://schemas.openxmlformats.org/drawingml/2006/table">
            <a:tbl>
              <a:tblPr firstRow="1" bandRow="1">
                <a:tableStyleId>{2D5ABB26-0587-4C30-8999-92F81FD0307C}</a:tableStyleId>
              </a:tblPr>
              <a:tblGrid>
                <a:gridCol w="1212627">
                  <a:extLst>
                    <a:ext uri="{9D8B030D-6E8A-4147-A177-3AD203B41FA5}">
                      <a16:colId xmlns:a16="http://schemas.microsoft.com/office/drawing/2014/main" val="3646136157"/>
                    </a:ext>
                  </a:extLst>
                </a:gridCol>
              </a:tblGrid>
              <a:tr h="0">
                <a:tc>
                  <a:txBody>
                    <a:bodyPr/>
                    <a:lstStyle/>
                    <a:p>
                      <a:pPr algn="ctr">
                        <a:lnSpc>
                          <a:spcPct val="100000"/>
                        </a:lnSpc>
                        <a:spcBef>
                          <a:spcPts val="5"/>
                        </a:spcBef>
                      </a:pPr>
                      <a:endParaRPr lang="en-US"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lang="en-US" sz="1800" b="1" spc="-15" dirty="0">
                          <a:latin typeface="Lato" panose="020F0502020204030203" pitchFamily="34" charset="0"/>
                          <a:ea typeface="Lato" panose="020F0502020204030203" pitchFamily="34" charset="0"/>
                          <a:cs typeface="Lato" panose="020F0502020204030203" pitchFamily="34" charset="0"/>
                        </a:rPr>
                        <a:t>Mapping</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17742502"/>
                  </a:ext>
                </a:extLst>
              </a:tr>
              <a:tr h="321945">
                <a:tc>
                  <a:txBody>
                    <a:bodyPr/>
                    <a:lstStyle/>
                    <a:p>
                      <a:pPr algn="ctr">
                        <a:lnSpc>
                          <a:spcPts val="2145"/>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822725603"/>
                  </a:ext>
                </a:extLst>
              </a:tr>
              <a:tr h="335280">
                <a:tc>
                  <a:txBody>
                    <a:bodyPr/>
                    <a:lstStyle/>
                    <a:p>
                      <a:pPr algn="ctr">
                        <a:lnSpc>
                          <a:spcPct val="100000"/>
                        </a:lnSpc>
                        <a:spcBef>
                          <a:spcPts val="305"/>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381605411"/>
                  </a:ext>
                </a:extLst>
              </a:tr>
              <a:tr h="313690">
                <a:tc>
                  <a:txBody>
                    <a:bodyPr/>
                    <a:lstStyle/>
                    <a:p>
                      <a:pPr algn="ctr">
                        <a:lnSpc>
                          <a:spcPct val="100000"/>
                        </a:lnSpc>
                        <a:spcBef>
                          <a:spcPts val="21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66925511"/>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06588027"/>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68170799"/>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600499091"/>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606049832"/>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74388781"/>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90319915"/>
                  </a:ext>
                </a:extLst>
              </a:tr>
            </a:tbl>
          </a:graphicData>
        </a:graphic>
      </p:graphicFrame>
      <p:sp>
        <p:nvSpPr>
          <p:cNvPr id="6" name="Right Arrow 5">
            <a:extLst>
              <a:ext uri="{FF2B5EF4-FFF2-40B4-BE49-F238E27FC236}">
                <a16:creationId xmlns:a16="http://schemas.microsoft.com/office/drawing/2014/main" id="{0BB5B74B-8FCA-864E-67E1-EC5C97C41F0C}"/>
              </a:ext>
            </a:extLst>
          </p:cNvPr>
          <p:cNvSpPr/>
          <p:nvPr/>
        </p:nvSpPr>
        <p:spPr>
          <a:xfrm>
            <a:off x="7490310" y="2595835"/>
            <a:ext cx="295835" cy="3547110"/>
          </a:xfrm>
          <a:prstGeom prst="rightArrow">
            <a:avLst>
              <a:gd name="adj1" fmla="val 100000"/>
              <a:gd name="adj2" fmla="val 100000"/>
            </a:avLst>
          </a:prstGeom>
          <a:gradFill>
            <a:gsLst>
              <a:gs pos="0">
                <a:schemeClr val="bg1">
                  <a:lumMod val="85000"/>
                </a:schemeClr>
              </a:gs>
              <a:gs pos="100000">
                <a:schemeClr val="bg1">
                  <a:lumMod val="65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6919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4EF1-6D26-4171-9893-ABB90EEF7C62}"/>
              </a:ext>
            </a:extLst>
          </p:cNvPr>
          <p:cNvSpPr>
            <a:spLocks noGrp="1"/>
          </p:cNvSpPr>
          <p:nvPr>
            <p:ph type="title"/>
          </p:nvPr>
        </p:nvSpPr>
        <p:spPr/>
        <p:txBody>
          <a:bodyPr/>
          <a:lstStyle/>
          <a:p>
            <a:r>
              <a:rPr lang="en-US" dirty="0"/>
              <a:t>Course website &amp; setup</a:t>
            </a:r>
          </a:p>
        </p:txBody>
      </p:sp>
      <p:sp>
        <p:nvSpPr>
          <p:cNvPr id="4" name="object 4">
            <a:extLst>
              <a:ext uri="{FF2B5EF4-FFF2-40B4-BE49-F238E27FC236}">
                <a16:creationId xmlns:a16="http://schemas.microsoft.com/office/drawing/2014/main" id="{4E287521-D82C-439A-8F99-BAB4E4598DF6}"/>
              </a:ext>
            </a:extLst>
          </p:cNvPr>
          <p:cNvSpPr txBox="1"/>
          <p:nvPr/>
        </p:nvSpPr>
        <p:spPr>
          <a:xfrm>
            <a:off x="457200" y="1867952"/>
            <a:ext cx="8443170" cy="35561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Class</a:t>
            </a:r>
            <a:r>
              <a:rPr sz="2600" b="1" spc="-10" dirty="0">
                <a:latin typeface="Lato Heavy" panose="020F0502020204030203" pitchFamily="34" charset="0"/>
                <a:ea typeface="Lato Heavy" panose="020F0502020204030203" pitchFamily="34" charset="0"/>
                <a:cs typeface="Lato Heavy" panose="020F0502020204030203" pitchFamily="34" charset="0"/>
              </a:rPr>
              <a:t> website:</a:t>
            </a:r>
            <a:r>
              <a:rPr lang="en-US" sz="2600" b="1" dirty="0">
                <a:latin typeface="Lato Heavy" panose="020F0502020204030203" pitchFamily="34" charset="0"/>
                <a:ea typeface="Lato Heavy" panose="020F0502020204030203" pitchFamily="34" charset="0"/>
                <a:cs typeface="Lato Heavy" panose="020F0502020204030203" pitchFamily="34" charset="0"/>
              </a:rPr>
              <a:t> </a:t>
            </a:r>
            <a:r>
              <a:rPr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hlinkClick r:id="rId2"/>
              </a:rPr>
              <a:t>https://uwdirect.github.io</a:t>
            </a:r>
            <a:endParaRPr lang="en-US"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890"/>
              </a:spcBef>
              <a:tabLst>
                <a:tab pos="354965" algn="l"/>
                <a:tab pos="355600" algn="l"/>
              </a:tabLst>
            </a:pPr>
            <a:r>
              <a:rPr sz="2600" spc="-20" dirty="0">
                <a:latin typeface="Lato" panose="020F0502020204030203" pitchFamily="34" charset="0"/>
                <a:ea typeface="Lato" panose="020F0502020204030203" pitchFamily="34" charset="0"/>
                <a:cs typeface="Lato" panose="020F0502020204030203" pitchFamily="34" charset="0"/>
              </a:rPr>
              <a:t>Let’s </a:t>
            </a:r>
            <a:r>
              <a:rPr sz="2600" spc="-10" dirty="0">
                <a:latin typeface="Lato" panose="020F0502020204030203" pitchFamily="34" charset="0"/>
                <a:ea typeface="Lato" panose="020F0502020204030203" pitchFamily="34" charset="0"/>
                <a:cs typeface="Lato" panose="020F0502020204030203" pitchFamily="34" charset="0"/>
              </a:rPr>
              <a:t>go there</a:t>
            </a:r>
            <a:r>
              <a:rPr sz="2600" spc="-5" dirty="0">
                <a:latin typeface="Lato" panose="020F0502020204030203" pitchFamily="34" charset="0"/>
                <a:ea typeface="Lato" panose="020F0502020204030203" pitchFamily="34" charset="0"/>
                <a:cs typeface="Lato" panose="020F0502020204030203" pitchFamily="34" charset="0"/>
              </a:rPr>
              <a:t> now!</a:t>
            </a:r>
            <a:endParaRPr sz="2600" dirty="0">
              <a:latin typeface="Lato" panose="020F0502020204030203" pitchFamily="34" charset="0"/>
              <a:ea typeface="Lato" panose="020F0502020204030203" pitchFamily="34" charset="0"/>
              <a:cs typeface="Lato" panose="020F0502020204030203" pitchFamily="34" charset="0"/>
            </a:endParaRPr>
          </a:p>
          <a:p>
            <a:pPr lvl="2">
              <a:lnSpc>
                <a:spcPct val="100000"/>
              </a:lnSpc>
              <a:buFont typeface="Arial"/>
              <a:buChar char="•"/>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1985"/>
              </a:spcBef>
              <a:tabLst>
                <a:tab pos="354965" algn="l"/>
                <a:tab pos="355600" algn="l"/>
              </a:tabLst>
            </a:pPr>
            <a:r>
              <a:rPr lang="en-US" sz="2600" b="1" spc="-10" dirty="0">
                <a:latin typeface="Lato Heavy" panose="020F0502020204030203" pitchFamily="34" charset="0"/>
                <a:ea typeface="Lato Heavy" panose="020F0502020204030203" pitchFamily="34" charset="0"/>
                <a:cs typeface="Lato Heavy" panose="020F0502020204030203" pitchFamily="34" charset="0"/>
              </a:rPr>
              <a:t>Equipment / work platforms</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Laptops</a:t>
            </a:r>
            <a:r>
              <a:rPr lang="en-US" sz="2600" spc="-10" dirty="0">
                <a:latin typeface="Lato" panose="020F0502020204030203" pitchFamily="34" charset="0"/>
                <a:ea typeface="Lato" panose="020F0502020204030203" pitchFamily="34" charset="0"/>
                <a:cs typeface="Lato" panose="020F0502020204030203" pitchFamily="34" charset="0"/>
              </a:rPr>
              <a:t>: </a:t>
            </a:r>
            <a:r>
              <a:rPr lang="en-US" sz="2600" spc="-5" dirty="0">
                <a:latin typeface="Lato" panose="020F0502020204030203" pitchFamily="34" charset="0"/>
                <a:ea typeface="Lato" panose="020F0502020204030203" pitchFamily="34" charset="0"/>
                <a:cs typeface="Lato" panose="020F0502020204030203" pitchFamily="34" charset="0"/>
              </a:rPr>
              <a:t>use them </a:t>
            </a:r>
            <a:r>
              <a:rPr lang="en-US" sz="2600" spc="-5" dirty="0">
                <a:latin typeface="Lato" panose="020F0502020204030203" pitchFamily="34" charset="0"/>
                <a:ea typeface="Lato" panose="020F0502020204030203" pitchFamily="34" charset="0"/>
                <a:cs typeface="Lato" panose="020F0502020204030203" pitchFamily="34" charset="0"/>
                <a:sym typeface="Wingdings" pitchFamily="2" charset="2"/>
              </a:rPr>
              <a:t></a:t>
            </a:r>
            <a:r>
              <a:rPr sz="2600" spc="-35" dirty="0">
                <a:latin typeface="Lato" panose="020F0502020204030203" pitchFamily="34" charset="0"/>
                <a:ea typeface="Lato" panose="020F0502020204030203" pitchFamily="34" charset="0"/>
                <a:cs typeface="Lato" panose="020F0502020204030203" pitchFamily="34" charset="0"/>
              </a:rPr>
              <a: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lang="en-US" sz="2600" spc="-5" dirty="0">
                <a:latin typeface="Lato" panose="020F0502020204030203" pitchFamily="34" charset="0"/>
                <a:ea typeface="Lato" panose="020F0502020204030203" pitchFamily="34" charset="0"/>
                <a:cs typeface="Lato" panose="020F0502020204030203" pitchFamily="34" charset="0"/>
              </a:rPr>
              <a:t>Canvas: </a:t>
            </a:r>
            <a:r>
              <a:rPr sz="2600" dirty="0">
                <a:latin typeface="Lato" panose="020F0502020204030203" pitchFamily="34" charset="0"/>
                <a:ea typeface="Lato" panose="020F0502020204030203" pitchFamily="34" charset="0"/>
                <a:cs typeface="Lato" panose="020F0502020204030203" pitchFamily="34" charset="0"/>
              </a:rPr>
              <a:t>use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sz="2600" spc="-15" dirty="0">
                <a:latin typeface="Lato" panose="020F0502020204030203" pitchFamily="34" charset="0"/>
                <a:ea typeface="Lato" panose="020F0502020204030203" pitchFamily="34" charset="0"/>
                <a:cs typeface="Lato" panose="020F0502020204030203" pitchFamily="34" charset="0"/>
              </a:rPr>
              <a:t>Software</a:t>
            </a:r>
            <a:r>
              <a:rPr lang="en-US" sz="2600" spc="-15" dirty="0">
                <a:latin typeface="Lato" panose="020F0502020204030203" pitchFamily="34" charset="0"/>
                <a:ea typeface="Lato" panose="020F0502020204030203" pitchFamily="34" charset="0"/>
                <a:cs typeface="Lato" panose="020F0502020204030203" pitchFamily="34" charset="0"/>
              </a:rPr>
              <a:t>: </a:t>
            </a:r>
            <a:r>
              <a:rPr sz="2600" spc="-15" dirty="0">
                <a:latin typeface="Lato" panose="020F0502020204030203" pitchFamily="34" charset="0"/>
                <a:ea typeface="Lato" panose="020F0502020204030203" pitchFamily="34" charset="0"/>
                <a:cs typeface="Lato" panose="020F0502020204030203" pitchFamily="34" charset="0"/>
              </a:rPr>
              <a:t>install</a:t>
            </a:r>
            <a:r>
              <a:rPr sz="2600" spc="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2385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7203-AA11-C3C5-A700-3682834A9EF0}"/>
              </a:ext>
            </a:extLst>
          </p:cNvPr>
          <p:cNvSpPr>
            <a:spLocks noGrp="1"/>
          </p:cNvSpPr>
          <p:nvPr>
            <p:ph type="title"/>
          </p:nvPr>
        </p:nvSpPr>
        <p:spPr/>
        <p:txBody>
          <a:bodyPr/>
          <a:lstStyle/>
          <a:p>
            <a:r>
              <a:rPr lang="en-US" dirty="0"/>
              <a:t>Dataset 1: HCEPDB</a:t>
            </a:r>
          </a:p>
        </p:txBody>
      </p:sp>
      <p:sp>
        <p:nvSpPr>
          <p:cNvPr id="4" name="TextBox 3">
            <a:extLst>
              <a:ext uri="{FF2B5EF4-FFF2-40B4-BE49-F238E27FC236}">
                <a16:creationId xmlns:a16="http://schemas.microsoft.com/office/drawing/2014/main" id="{36B87334-4F71-54C1-EC93-E1361AF8A851}"/>
              </a:ext>
            </a:extLst>
          </p:cNvPr>
          <p:cNvSpPr txBox="1"/>
          <p:nvPr/>
        </p:nvSpPr>
        <p:spPr>
          <a:xfrm>
            <a:off x="1548640" y="1360843"/>
            <a:ext cx="6046720" cy="369332"/>
          </a:xfrm>
          <a:prstGeom prst="rect">
            <a:avLst/>
          </a:prstGeom>
          <a:noFill/>
        </p:spPr>
        <p:txBody>
          <a:bodyPr wrap="none" rtlCol="0">
            <a:spAutoFit/>
          </a:bodyPr>
          <a:lstStyle/>
          <a:p>
            <a:r>
              <a:rPr lang="en-US" b="1" dirty="0"/>
              <a:t>Source</a:t>
            </a:r>
            <a:r>
              <a:rPr lang="en-US" dirty="0"/>
              <a:t>: Harvard Clean Energy Project – DOI 10.1021/jz200866s</a:t>
            </a:r>
          </a:p>
        </p:txBody>
      </p:sp>
      <p:grpSp>
        <p:nvGrpSpPr>
          <p:cNvPr id="5" name="Group 4">
            <a:extLst>
              <a:ext uri="{FF2B5EF4-FFF2-40B4-BE49-F238E27FC236}">
                <a16:creationId xmlns:a16="http://schemas.microsoft.com/office/drawing/2014/main" id="{F446226F-4139-195E-F486-E997FDCC55C1}"/>
              </a:ext>
            </a:extLst>
          </p:cNvPr>
          <p:cNvGrpSpPr/>
          <p:nvPr/>
        </p:nvGrpSpPr>
        <p:grpSpPr>
          <a:xfrm>
            <a:off x="2455549" y="2145448"/>
            <a:ext cx="4735456" cy="1283552"/>
            <a:chOff x="1869222" y="1586950"/>
            <a:chExt cx="5442211" cy="1345043"/>
          </a:xfrm>
        </p:grpSpPr>
        <p:pic>
          <p:nvPicPr>
            <p:cNvPr id="6" name="Picture 2" descr="Image result for database search">
              <a:extLst>
                <a:ext uri="{FF2B5EF4-FFF2-40B4-BE49-F238E27FC236}">
                  <a16:creationId xmlns:a16="http://schemas.microsoft.com/office/drawing/2014/main" id="{0B3132F8-63F3-87E9-7D98-0A83F32DA7C2}"/>
                </a:ext>
              </a:extLst>
            </p:cNvPr>
            <p:cNvPicPr>
              <a:picLocks noChangeAspect="1" noChangeArrowheads="1"/>
            </p:cNvPicPr>
            <p:nvPr/>
          </p:nvPicPr>
          <p:blipFill rotWithShape="1">
            <a:blip r:embed="rId3">
              <a:alphaModFix amt="88000"/>
              <a:duotone>
                <a:schemeClr val="accent1">
                  <a:shade val="45000"/>
                  <a:satMod val="135000"/>
                </a:schemeClr>
                <a:prstClr val="white"/>
              </a:duotone>
              <a:extLst>
                <a:ext uri="{BEBA8EAE-BF5A-486C-A8C5-ECC9F3942E4B}">
                  <a14:imgProps xmlns:a14="http://schemas.microsoft.com/office/drawing/2010/main">
                    <a14:imgLayer r:embed="rId4">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869222" y="1586950"/>
              <a:ext cx="862300" cy="882315"/>
            </a:xfrm>
            <a:prstGeom prst="rect">
              <a:avLst/>
            </a:prstGeom>
            <a:noFill/>
          </p:spPr>
        </p:pic>
        <p:sp>
          <p:nvSpPr>
            <p:cNvPr id="7" name="Triangle 6">
              <a:extLst>
                <a:ext uri="{FF2B5EF4-FFF2-40B4-BE49-F238E27FC236}">
                  <a16:creationId xmlns:a16="http://schemas.microsoft.com/office/drawing/2014/main" id="{BAE11447-F24B-C49B-AC7F-4534F28570BE}"/>
                </a:ext>
              </a:extLst>
            </p:cNvPr>
            <p:cNvSpPr/>
            <p:nvPr/>
          </p:nvSpPr>
          <p:spPr>
            <a:xfrm rot="5400000">
              <a:off x="2705658" y="202488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716C468-BB4C-0AAB-EB01-519A1FB00168}"/>
                </a:ext>
              </a:extLst>
            </p:cNvPr>
            <p:cNvSpPr/>
            <p:nvPr/>
          </p:nvSpPr>
          <p:spPr>
            <a:xfrm>
              <a:off x="3448036" y="166430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Heavy" panose="020F0502020204030203" pitchFamily="34" charset="0"/>
                  <a:ea typeface="Lato Heavy" panose="020F0502020204030203" pitchFamily="34" charset="0"/>
                  <a:cs typeface="Lato Heavy" panose="020F0502020204030203" pitchFamily="34" charset="0"/>
                </a:rPr>
                <a:t>Code</a:t>
              </a:r>
            </a:p>
          </p:txBody>
        </p:sp>
        <p:sp>
          <p:nvSpPr>
            <p:cNvPr id="9" name="Triangle 8">
              <a:extLst>
                <a:ext uri="{FF2B5EF4-FFF2-40B4-BE49-F238E27FC236}">
                  <a16:creationId xmlns:a16="http://schemas.microsoft.com/office/drawing/2014/main" id="{3F82CC7C-0A7E-CFC6-9D93-63F6F65CAA10}"/>
                </a:ext>
              </a:extLst>
            </p:cNvPr>
            <p:cNvSpPr/>
            <p:nvPr/>
          </p:nvSpPr>
          <p:spPr>
            <a:xfrm rot="5400000">
              <a:off x="5075120" y="199654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Question Mark with solid fill">
              <a:extLst>
                <a:ext uri="{FF2B5EF4-FFF2-40B4-BE49-F238E27FC236}">
                  <a16:creationId xmlns:a16="http://schemas.microsoft.com/office/drawing/2014/main" id="{196FFA64-15C1-CAA3-3E8C-EF4DAB3996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7079" y="1627944"/>
              <a:ext cx="914400" cy="914400"/>
            </a:xfrm>
            <a:prstGeom prst="rect">
              <a:avLst/>
            </a:prstGeom>
          </p:spPr>
        </p:pic>
        <p:sp>
          <p:nvSpPr>
            <p:cNvPr id="11" name="TextBox 10">
              <a:extLst>
                <a:ext uri="{FF2B5EF4-FFF2-40B4-BE49-F238E27FC236}">
                  <a16:creationId xmlns:a16="http://schemas.microsoft.com/office/drawing/2014/main" id="{C283843A-0CDE-C6CC-3677-EAF3D629C209}"/>
                </a:ext>
              </a:extLst>
            </p:cNvPr>
            <p:cNvSpPr txBox="1"/>
            <p:nvPr/>
          </p:nvSpPr>
          <p:spPr>
            <a:xfrm>
              <a:off x="1897807" y="2562661"/>
              <a:ext cx="620554" cy="369332"/>
            </a:xfrm>
            <a:prstGeom prst="rect">
              <a:avLst/>
            </a:prstGeom>
            <a:noFill/>
          </p:spPr>
          <p:txBody>
            <a:bodyPr wrap="none" rtlCol="0">
              <a:spAutoFit/>
            </a:bodyPr>
            <a:lstStyle/>
            <a:p>
              <a:r>
                <a:rPr lang="en-US" dirty="0"/>
                <a:t>Data</a:t>
              </a:r>
            </a:p>
          </p:txBody>
        </p:sp>
        <p:sp>
          <p:nvSpPr>
            <p:cNvPr id="12" name="TextBox 11">
              <a:extLst>
                <a:ext uri="{FF2B5EF4-FFF2-40B4-BE49-F238E27FC236}">
                  <a16:creationId xmlns:a16="http://schemas.microsoft.com/office/drawing/2014/main" id="{F0CD2519-4BBC-5260-B6D6-0BEF8DB2B9E9}"/>
                </a:ext>
              </a:extLst>
            </p:cNvPr>
            <p:cNvSpPr txBox="1"/>
            <p:nvPr/>
          </p:nvSpPr>
          <p:spPr>
            <a:xfrm>
              <a:off x="5370645" y="2562661"/>
              <a:ext cx="1940788" cy="369332"/>
            </a:xfrm>
            <a:prstGeom prst="rect">
              <a:avLst/>
            </a:prstGeom>
            <a:noFill/>
          </p:spPr>
          <p:txBody>
            <a:bodyPr wrap="none" rtlCol="0">
              <a:spAutoFit/>
            </a:bodyPr>
            <a:lstStyle/>
            <a:p>
              <a:r>
                <a:rPr lang="en-US" dirty="0"/>
                <a:t>Useful information</a:t>
              </a:r>
            </a:p>
          </p:txBody>
        </p:sp>
      </p:grpSp>
      <p:sp>
        <p:nvSpPr>
          <p:cNvPr id="13" name="Rectangle 12">
            <a:extLst>
              <a:ext uri="{FF2B5EF4-FFF2-40B4-BE49-F238E27FC236}">
                <a16:creationId xmlns:a16="http://schemas.microsoft.com/office/drawing/2014/main" id="{B893E4BD-019B-512F-2B92-4B334A0FC368}"/>
              </a:ext>
            </a:extLst>
          </p:cNvPr>
          <p:cNvSpPr/>
          <p:nvPr/>
        </p:nvSpPr>
        <p:spPr>
          <a:xfrm>
            <a:off x="457200" y="3725321"/>
            <a:ext cx="3706010" cy="2415091"/>
          </a:xfrm>
          <a:prstGeom prst="rect">
            <a:avLst/>
          </a:prstGeom>
          <a:solidFill>
            <a:schemeClr val="accent1">
              <a:lumMod val="60000"/>
              <a:lumOff val="40000"/>
            </a:schemeClr>
          </a:solidFill>
          <a:ln w="28575"/>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t>Data Description</a:t>
            </a:r>
          </a:p>
          <a:p>
            <a:pPr marL="285750" indent="-285750">
              <a:buFont typeface="Arial" panose="020B0604020202020204" pitchFamily="34" charset="0"/>
              <a:buChar char="•"/>
            </a:pPr>
            <a:r>
              <a:rPr lang="en-US" b="1" dirty="0"/>
              <a:t>2.3mil photovoltaic materials</a:t>
            </a:r>
          </a:p>
          <a:p>
            <a:pPr marL="285750" indent="-285750">
              <a:buFont typeface="Arial" panose="020B0604020202020204" pitchFamily="34" charset="0"/>
              <a:buChar char="•"/>
            </a:pPr>
            <a:r>
              <a:rPr lang="en-US" dirty="0"/>
              <a:t>Each has a </a:t>
            </a:r>
            <a:r>
              <a:rPr lang="en-US" b="1" dirty="0"/>
              <a:t>chemical identity</a:t>
            </a:r>
          </a:p>
          <a:p>
            <a:pPr marL="285750" indent="-285750">
              <a:buFont typeface="Arial" panose="020B0604020202020204" pitchFamily="34" charset="0"/>
              <a:buChar char="•"/>
            </a:pPr>
            <a:r>
              <a:rPr lang="en-US" dirty="0"/>
              <a:t>Experimental </a:t>
            </a:r>
            <a:r>
              <a:rPr lang="en-US" b="1" dirty="0"/>
              <a:t>measurements</a:t>
            </a:r>
            <a:r>
              <a:rPr lang="en-US" dirty="0"/>
              <a:t>:</a:t>
            </a:r>
          </a:p>
          <a:p>
            <a:pPr marL="742950" lvl="1" indent="-285750">
              <a:buFont typeface="Arial" panose="020B0604020202020204" pitchFamily="34" charset="0"/>
              <a:buChar char="•"/>
            </a:pPr>
            <a:r>
              <a:rPr lang="en-US" dirty="0"/>
              <a:t>Open circuit voltage</a:t>
            </a:r>
          </a:p>
          <a:p>
            <a:pPr marL="742950" lvl="1" indent="-285750">
              <a:buFont typeface="Arial" panose="020B0604020202020204" pitchFamily="34" charset="0"/>
              <a:buChar char="•"/>
            </a:pPr>
            <a:r>
              <a:rPr lang="en-US" dirty="0"/>
              <a:t>Energy gap</a:t>
            </a:r>
          </a:p>
          <a:p>
            <a:pPr marL="742950" lvl="1" indent="-285750">
              <a:buFont typeface="Arial" panose="020B0604020202020204" pitchFamily="34" charset="0"/>
              <a:buChar char="•"/>
            </a:pPr>
            <a:r>
              <a:rPr lang="en-US" dirty="0"/>
              <a:t>Etc.</a:t>
            </a:r>
          </a:p>
          <a:p>
            <a:pPr marL="285750" indent="-285750">
              <a:buFont typeface="Arial" panose="020B0604020202020204" pitchFamily="34" charset="0"/>
              <a:buChar char="•"/>
            </a:pPr>
            <a:r>
              <a:rPr lang="en-US" dirty="0"/>
              <a:t>Synthesizing them is </a:t>
            </a:r>
            <a:r>
              <a:rPr lang="en-US" b="1" dirty="0"/>
              <a:t>expensive</a:t>
            </a:r>
            <a:endParaRPr lang="en-US" dirty="0"/>
          </a:p>
        </p:txBody>
      </p:sp>
      <p:sp>
        <p:nvSpPr>
          <p:cNvPr id="14" name="Rectangle 13">
            <a:extLst>
              <a:ext uri="{FF2B5EF4-FFF2-40B4-BE49-F238E27FC236}">
                <a16:creationId xmlns:a16="http://schemas.microsoft.com/office/drawing/2014/main" id="{B7D7517E-8A53-2695-E3F6-AB2D5F278FAD}"/>
              </a:ext>
            </a:extLst>
          </p:cNvPr>
          <p:cNvSpPr/>
          <p:nvPr/>
        </p:nvSpPr>
        <p:spPr>
          <a:xfrm>
            <a:off x="4916244" y="3735109"/>
            <a:ext cx="3706010" cy="2415091"/>
          </a:xfrm>
          <a:prstGeom prst="rect">
            <a:avLst/>
          </a:prstGeom>
          <a:solidFill>
            <a:schemeClr val="accent3">
              <a:lumMod val="40000"/>
              <a:lumOff val="60000"/>
            </a:schemeClr>
          </a:solidFill>
          <a:ln w="28575">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solidFill>
                  <a:schemeClr val="tx1"/>
                </a:solidFill>
              </a:rPr>
              <a:t>Interesting tasks</a:t>
            </a:r>
          </a:p>
          <a:p>
            <a:pPr marL="285750" indent="-285750">
              <a:buFont typeface="Arial" panose="020B0604020202020204" pitchFamily="34" charset="0"/>
              <a:buChar char="•"/>
            </a:pPr>
            <a:r>
              <a:rPr lang="en-US" dirty="0">
                <a:solidFill>
                  <a:schemeClr val="tx1"/>
                </a:solidFill>
              </a:rPr>
              <a:t>Can we </a:t>
            </a:r>
            <a:r>
              <a:rPr lang="en-US" b="1" dirty="0">
                <a:solidFill>
                  <a:schemeClr val="tx1"/>
                </a:solidFill>
              </a:rPr>
              <a:t>predict</a:t>
            </a:r>
            <a:r>
              <a:rPr lang="en-US" dirty="0">
                <a:solidFill>
                  <a:schemeClr val="tx1"/>
                </a:solidFill>
              </a:rPr>
              <a:t> solar cell capability without having to synthesize a new material?</a:t>
            </a:r>
          </a:p>
          <a:p>
            <a:pPr marL="285750" indent="-285750">
              <a:buFont typeface="Arial" panose="020B0604020202020204" pitchFamily="34" charset="0"/>
              <a:buChar char="•"/>
            </a:pPr>
            <a:r>
              <a:rPr lang="en-US" dirty="0">
                <a:solidFill>
                  <a:schemeClr val="tx1"/>
                </a:solidFill>
              </a:rPr>
              <a:t>How do the measurements taken </a:t>
            </a:r>
            <a:r>
              <a:rPr lang="en-US" b="1" dirty="0">
                <a:solidFill>
                  <a:schemeClr val="tx1"/>
                </a:solidFill>
              </a:rPr>
              <a:t>correlate </a:t>
            </a:r>
            <a:r>
              <a:rPr lang="en-US" dirty="0">
                <a:solidFill>
                  <a:schemeClr val="tx1"/>
                </a:solidFill>
              </a:rPr>
              <a:t>to each other</a:t>
            </a:r>
          </a:p>
          <a:p>
            <a:pPr marL="285750" indent="-285750">
              <a:buFont typeface="Arial" panose="020B0604020202020204" pitchFamily="34" charset="0"/>
              <a:buChar char="•"/>
            </a:pPr>
            <a:r>
              <a:rPr lang="en-US" dirty="0">
                <a:solidFill>
                  <a:schemeClr val="tx1"/>
                </a:solidFill>
              </a:rPr>
              <a:t>Are there types of materials we should </a:t>
            </a:r>
            <a:r>
              <a:rPr lang="en-US" b="1" dirty="0">
                <a:solidFill>
                  <a:schemeClr val="tx1"/>
                </a:solidFill>
              </a:rPr>
              <a:t>explore</a:t>
            </a:r>
            <a:r>
              <a:rPr lang="en-US" dirty="0">
                <a:solidFill>
                  <a:schemeClr val="tx1"/>
                </a:solidFill>
              </a:rPr>
              <a:t>?</a:t>
            </a:r>
          </a:p>
        </p:txBody>
      </p:sp>
      <p:pic>
        <p:nvPicPr>
          <p:cNvPr id="1026" name="Picture 2" descr="Organic Solar Cells and Modules - Fraunhofer ISE">
            <a:extLst>
              <a:ext uri="{FF2B5EF4-FFF2-40B4-BE49-F238E27FC236}">
                <a16:creationId xmlns:a16="http://schemas.microsoft.com/office/drawing/2014/main" id="{61D35C24-E899-8527-D5E8-0FB8EC7296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230" y="2158464"/>
            <a:ext cx="1734834" cy="10505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1BE0CB0-9082-F40B-AC75-7DD7F8060F0B}"/>
              </a:ext>
            </a:extLst>
          </p:cNvPr>
          <p:cNvSpPr txBox="1"/>
          <p:nvPr/>
        </p:nvSpPr>
        <p:spPr>
          <a:xfrm>
            <a:off x="108181" y="6601308"/>
            <a:ext cx="8927637" cy="276999"/>
          </a:xfrm>
          <a:prstGeom prst="rect">
            <a:avLst/>
          </a:prstGeom>
          <a:noFill/>
        </p:spPr>
        <p:txBody>
          <a:bodyPr wrap="none" rtlCol="0">
            <a:spAutoFit/>
          </a:bodyPr>
          <a:lstStyle/>
          <a:p>
            <a:r>
              <a:rPr lang="en-US" sz="1200" dirty="0"/>
              <a:t>https://</a:t>
            </a:r>
            <a:r>
              <a:rPr lang="en-US" sz="1200" dirty="0" err="1"/>
              <a:t>www.ise.fraunhofer.de</a:t>
            </a:r>
            <a:r>
              <a:rPr lang="en-US" sz="1200" dirty="0"/>
              <a:t>/</a:t>
            </a:r>
            <a:r>
              <a:rPr lang="en-US" sz="1200" dirty="0" err="1"/>
              <a:t>en</a:t>
            </a:r>
            <a:r>
              <a:rPr lang="en-US" sz="1200" dirty="0"/>
              <a:t>/business-areas/photovoltaics/perovskite-and-organic-photovoltaics/organic-solar-cells-and-</a:t>
            </a:r>
            <a:r>
              <a:rPr lang="en-US" sz="1200" dirty="0" err="1"/>
              <a:t>modules.html</a:t>
            </a:r>
            <a:endParaRPr lang="en-US" sz="1200" dirty="0"/>
          </a:p>
        </p:txBody>
      </p:sp>
    </p:spTree>
    <p:extLst>
      <p:ext uri="{BB962C8B-B14F-4D97-AF65-F5344CB8AC3E}">
        <p14:creationId xmlns:p14="http://schemas.microsoft.com/office/powerpoint/2010/main" val="147468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7203-AA11-C3C5-A700-3682834A9EF0}"/>
              </a:ext>
            </a:extLst>
          </p:cNvPr>
          <p:cNvSpPr>
            <a:spLocks noGrp="1"/>
          </p:cNvSpPr>
          <p:nvPr>
            <p:ph type="title"/>
          </p:nvPr>
        </p:nvSpPr>
        <p:spPr/>
        <p:txBody>
          <a:bodyPr/>
          <a:lstStyle/>
          <a:p>
            <a:r>
              <a:rPr lang="en-US" dirty="0"/>
              <a:t>Dataset 2: High Throughput DES</a:t>
            </a:r>
          </a:p>
        </p:txBody>
      </p:sp>
      <p:sp>
        <p:nvSpPr>
          <p:cNvPr id="4" name="TextBox 3">
            <a:extLst>
              <a:ext uri="{FF2B5EF4-FFF2-40B4-BE49-F238E27FC236}">
                <a16:creationId xmlns:a16="http://schemas.microsoft.com/office/drawing/2014/main" id="{36B87334-4F71-54C1-EC93-E1361AF8A851}"/>
              </a:ext>
            </a:extLst>
          </p:cNvPr>
          <p:cNvSpPr txBox="1"/>
          <p:nvPr/>
        </p:nvSpPr>
        <p:spPr>
          <a:xfrm>
            <a:off x="1482873" y="1391289"/>
            <a:ext cx="6433428" cy="369332"/>
          </a:xfrm>
          <a:prstGeom prst="rect">
            <a:avLst/>
          </a:prstGeom>
          <a:noFill/>
        </p:spPr>
        <p:txBody>
          <a:bodyPr wrap="none" rtlCol="0">
            <a:spAutoFit/>
          </a:bodyPr>
          <a:lstStyle/>
          <a:p>
            <a:r>
              <a:rPr lang="en-US" b="1" dirty="0"/>
              <a:t>Source</a:t>
            </a:r>
            <a:r>
              <a:rPr lang="en-US" dirty="0"/>
              <a:t>: Pozzo Lab (</a:t>
            </a:r>
            <a:r>
              <a:rPr lang="en-US" dirty="0" err="1"/>
              <a:t>Politi</a:t>
            </a:r>
            <a:r>
              <a:rPr lang="en-US" dirty="0"/>
              <a:t>), UW </a:t>
            </a:r>
            <a:r>
              <a:rPr lang="en-US" dirty="0" err="1"/>
              <a:t>ChemE</a:t>
            </a:r>
            <a:r>
              <a:rPr lang="en-US" dirty="0"/>
              <a:t> - DOI </a:t>
            </a:r>
            <a:r>
              <a:rPr lang="en-US" b="0" i="0" dirty="0">
                <a:effectLst/>
                <a:latin typeface="Source Sans Pro" panose="020B0503030403020204" pitchFamily="34" charset="0"/>
              </a:rPr>
              <a:t>10.1039/D2ME00050D</a:t>
            </a:r>
            <a:r>
              <a:rPr lang="en-US" dirty="0"/>
              <a:t> </a:t>
            </a:r>
          </a:p>
        </p:txBody>
      </p:sp>
      <p:grpSp>
        <p:nvGrpSpPr>
          <p:cNvPr id="5" name="Group 4">
            <a:extLst>
              <a:ext uri="{FF2B5EF4-FFF2-40B4-BE49-F238E27FC236}">
                <a16:creationId xmlns:a16="http://schemas.microsoft.com/office/drawing/2014/main" id="{F446226F-4139-195E-F486-E997FDCC55C1}"/>
              </a:ext>
            </a:extLst>
          </p:cNvPr>
          <p:cNvGrpSpPr/>
          <p:nvPr/>
        </p:nvGrpSpPr>
        <p:grpSpPr>
          <a:xfrm>
            <a:off x="2455549" y="2145448"/>
            <a:ext cx="4735456" cy="1283552"/>
            <a:chOff x="1869222" y="1586950"/>
            <a:chExt cx="5442211" cy="1345043"/>
          </a:xfrm>
        </p:grpSpPr>
        <p:pic>
          <p:nvPicPr>
            <p:cNvPr id="6" name="Picture 2" descr="Image result for database search">
              <a:extLst>
                <a:ext uri="{FF2B5EF4-FFF2-40B4-BE49-F238E27FC236}">
                  <a16:creationId xmlns:a16="http://schemas.microsoft.com/office/drawing/2014/main" id="{0B3132F8-63F3-87E9-7D98-0A83F32DA7C2}"/>
                </a:ext>
              </a:extLst>
            </p:cNvPr>
            <p:cNvPicPr>
              <a:picLocks noChangeAspect="1" noChangeArrowheads="1"/>
            </p:cNvPicPr>
            <p:nvPr/>
          </p:nvPicPr>
          <p:blipFill rotWithShape="1">
            <a:blip r:embed="rId3">
              <a:alphaModFix amt="88000"/>
              <a:duotone>
                <a:schemeClr val="accent1">
                  <a:shade val="45000"/>
                  <a:satMod val="135000"/>
                </a:schemeClr>
                <a:prstClr val="white"/>
              </a:duotone>
              <a:extLst>
                <a:ext uri="{BEBA8EAE-BF5A-486C-A8C5-ECC9F3942E4B}">
                  <a14:imgProps xmlns:a14="http://schemas.microsoft.com/office/drawing/2010/main">
                    <a14:imgLayer r:embed="rId4">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869222" y="1586950"/>
              <a:ext cx="862300" cy="882315"/>
            </a:xfrm>
            <a:prstGeom prst="rect">
              <a:avLst/>
            </a:prstGeom>
            <a:noFill/>
          </p:spPr>
        </p:pic>
        <p:sp>
          <p:nvSpPr>
            <p:cNvPr id="7" name="Triangle 6">
              <a:extLst>
                <a:ext uri="{FF2B5EF4-FFF2-40B4-BE49-F238E27FC236}">
                  <a16:creationId xmlns:a16="http://schemas.microsoft.com/office/drawing/2014/main" id="{BAE11447-F24B-C49B-AC7F-4534F28570BE}"/>
                </a:ext>
              </a:extLst>
            </p:cNvPr>
            <p:cNvSpPr/>
            <p:nvPr/>
          </p:nvSpPr>
          <p:spPr>
            <a:xfrm rot="5400000">
              <a:off x="2705658" y="202488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716C468-BB4C-0AAB-EB01-519A1FB00168}"/>
                </a:ext>
              </a:extLst>
            </p:cNvPr>
            <p:cNvSpPr/>
            <p:nvPr/>
          </p:nvSpPr>
          <p:spPr>
            <a:xfrm>
              <a:off x="3448036" y="166430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Heavy" panose="020F0502020204030203" pitchFamily="34" charset="0"/>
                  <a:ea typeface="Lato Heavy" panose="020F0502020204030203" pitchFamily="34" charset="0"/>
                  <a:cs typeface="Lato Heavy" panose="020F0502020204030203" pitchFamily="34" charset="0"/>
                </a:rPr>
                <a:t>Code</a:t>
              </a:r>
            </a:p>
          </p:txBody>
        </p:sp>
        <p:sp>
          <p:nvSpPr>
            <p:cNvPr id="9" name="Triangle 8">
              <a:extLst>
                <a:ext uri="{FF2B5EF4-FFF2-40B4-BE49-F238E27FC236}">
                  <a16:creationId xmlns:a16="http://schemas.microsoft.com/office/drawing/2014/main" id="{3F82CC7C-0A7E-CFC6-9D93-63F6F65CAA10}"/>
                </a:ext>
              </a:extLst>
            </p:cNvPr>
            <p:cNvSpPr/>
            <p:nvPr/>
          </p:nvSpPr>
          <p:spPr>
            <a:xfrm rot="5400000">
              <a:off x="5075120" y="199654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Question Mark with solid fill">
              <a:extLst>
                <a:ext uri="{FF2B5EF4-FFF2-40B4-BE49-F238E27FC236}">
                  <a16:creationId xmlns:a16="http://schemas.microsoft.com/office/drawing/2014/main" id="{196FFA64-15C1-CAA3-3E8C-EF4DAB3996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7079" y="1627944"/>
              <a:ext cx="914400" cy="914400"/>
            </a:xfrm>
            <a:prstGeom prst="rect">
              <a:avLst/>
            </a:prstGeom>
          </p:spPr>
        </p:pic>
        <p:sp>
          <p:nvSpPr>
            <p:cNvPr id="11" name="TextBox 10">
              <a:extLst>
                <a:ext uri="{FF2B5EF4-FFF2-40B4-BE49-F238E27FC236}">
                  <a16:creationId xmlns:a16="http://schemas.microsoft.com/office/drawing/2014/main" id="{C283843A-0CDE-C6CC-3677-EAF3D629C209}"/>
                </a:ext>
              </a:extLst>
            </p:cNvPr>
            <p:cNvSpPr txBox="1"/>
            <p:nvPr/>
          </p:nvSpPr>
          <p:spPr>
            <a:xfrm>
              <a:off x="1897807" y="2562661"/>
              <a:ext cx="620554" cy="369332"/>
            </a:xfrm>
            <a:prstGeom prst="rect">
              <a:avLst/>
            </a:prstGeom>
            <a:noFill/>
          </p:spPr>
          <p:txBody>
            <a:bodyPr wrap="none" rtlCol="0">
              <a:spAutoFit/>
            </a:bodyPr>
            <a:lstStyle/>
            <a:p>
              <a:r>
                <a:rPr lang="en-US" dirty="0"/>
                <a:t>Data</a:t>
              </a:r>
            </a:p>
          </p:txBody>
        </p:sp>
        <p:sp>
          <p:nvSpPr>
            <p:cNvPr id="12" name="TextBox 11">
              <a:extLst>
                <a:ext uri="{FF2B5EF4-FFF2-40B4-BE49-F238E27FC236}">
                  <a16:creationId xmlns:a16="http://schemas.microsoft.com/office/drawing/2014/main" id="{F0CD2519-4BBC-5260-B6D6-0BEF8DB2B9E9}"/>
                </a:ext>
              </a:extLst>
            </p:cNvPr>
            <p:cNvSpPr txBox="1"/>
            <p:nvPr/>
          </p:nvSpPr>
          <p:spPr>
            <a:xfrm>
              <a:off x="5370645" y="2562661"/>
              <a:ext cx="1940788" cy="369332"/>
            </a:xfrm>
            <a:prstGeom prst="rect">
              <a:avLst/>
            </a:prstGeom>
            <a:noFill/>
          </p:spPr>
          <p:txBody>
            <a:bodyPr wrap="none" rtlCol="0">
              <a:spAutoFit/>
            </a:bodyPr>
            <a:lstStyle/>
            <a:p>
              <a:r>
                <a:rPr lang="en-US" dirty="0"/>
                <a:t>Useful information</a:t>
              </a:r>
            </a:p>
          </p:txBody>
        </p:sp>
      </p:grpSp>
      <p:sp>
        <p:nvSpPr>
          <p:cNvPr id="13" name="Rectangle 12">
            <a:extLst>
              <a:ext uri="{FF2B5EF4-FFF2-40B4-BE49-F238E27FC236}">
                <a16:creationId xmlns:a16="http://schemas.microsoft.com/office/drawing/2014/main" id="{B893E4BD-019B-512F-2B92-4B334A0FC368}"/>
              </a:ext>
            </a:extLst>
          </p:cNvPr>
          <p:cNvSpPr/>
          <p:nvPr/>
        </p:nvSpPr>
        <p:spPr>
          <a:xfrm>
            <a:off x="457200" y="3725321"/>
            <a:ext cx="3706010" cy="2415091"/>
          </a:xfrm>
          <a:prstGeom prst="rect">
            <a:avLst/>
          </a:prstGeom>
          <a:solidFill>
            <a:schemeClr val="accent1">
              <a:lumMod val="60000"/>
              <a:lumOff val="40000"/>
            </a:schemeClr>
          </a:solidFill>
          <a:ln w="28575"/>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t>Data Description</a:t>
            </a:r>
          </a:p>
          <a:p>
            <a:pPr marL="285750" indent="-285750">
              <a:buFont typeface="Arial" panose="020B0604020202020204" pitchFamily="34" charset="0"/>
              <a:buChar char="•"/>
            </a:pPr>
            <a:r>
              <a:rPr lang="en-US" dirty="0"/>
              <a:t>Data for </a:t>
            </a:r>
            <a:r>
              <a:rPr lang="en-US" b="1" dirty="0"/>
              <a:t>mixtures</a:t>
            </a:r>
            <a:r>
              <a:rPr lang="en-US" dirty="0"/>
              <a:t> of 5 quaternary ammonium salts and 10 hydrogen bond donors</a:t>
            </a:r>
          </a:p>
          <a:p>
            <a:pPr marL="285750" indent="-285750">
              <a:buFont typeface="Arial" panose="020B0604020202020204" pitchFamily="34" charset="0"/>
              <a:buChar char="•"/>
            </a:pPr>
            <a:r>
              <a:rPr lang="en-US" dirty="0"/>
              <a:t>Experimental </a:t>
            </a:r>
            <a:r>
              <a:rPr lang="en-US" b="1" dirty="0"/>
              <a:t>measurements</a:t>
            </a:r>
            <a:r>
              <a:rPr lang="en-US" dirty="0"/>
              <a:t> for each:</a:t>
            </a:r>
          </a:p>
          <a:p>
            <a:pPr marL="742950" lvl="1" indent="-285750">
              <a:buFont typeface="Arial" panose="020B0604020202020204" pitchFamily="34" charset="0"/>
              <a:buChar char="•"/>
            </a:pPr>
            <a:r>
              <a:rPr lang="en-US" dirty="0"/>
              <a:t>Liquid at room temp</a:t>
            </a:r>
          </a:p>
          <a:p>
            <a:pPr marL="742950" lvl="1" indent="-285750">
              <a:buFont typeface="Arial" panose="020B0604020202020204" pitchFamily="34" charset="0"/>
              <a:buChar char="•"/>
            </a:pPr>
            <a:r>
              <a:rPr lang="en-US" dirty="0"/>
              <a:t>Electrolytes potentials</a:t>
            </a:r>
          </a:p>
        </p:txBody>
      </p:sp>
      <p:sp>
        <p:nvSpPr>
          <p:cNvPr id="14" name="Rectangle 13">
            <a:extLst>
              <a:ext uri="{FF2B5EF4-FFF2-40B4-BE49-F238E27FC236}">
                <a16:creationId xmlns:a16="http://schemas.microsoft.com/office/drawing/2014/main" id="{B7D7517E-8A53-2695-E3F6-AB2D5F278FAD}"/>
              </a:ext>
            </a:extLst>
          </p:cNvPr>
          <p:cNvSpPr/>
          <p:nvPr/>
        </p:nvSpPr>
        <p:spPr>
          <a:xfrm>
            <a:off x="4916244" y="3735109"/>
            <a:ext cx="3706010" cy="2415091"/>
          </a:xfrm>
          <a:prstGeom prst="rect">
            <a:avLst/>
          </a:prstGeom>
          <a:solidFill>
            <a:schemeClr val="accent3">
              <a:lumMod val="40000"/>
              <a:lumOff val="60000"/>
            </a:schemeClr>
          </a:solidFill>
          <a:ln w="28575">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solidFill>
                  <a:schemeClr val="tx1"/>
                </a:solidFill>
              </a:rPr>
              <a:t>Interesting tasks</a:t>
            </a:r>
          </a:p>
          <a:p>
            <a:pPr marL="285750" indent="-285750">
              <a:buFont typeface="Arial" panose="020B0604020202020204" pitchFamily="34" charset="0"/>
              <a:buChar char="•"/>
            </a:pPr>
            <a:r>
              <a:rPr lang="en-US" dirty="0">
                <a:solidFill>
                  <a:schemeClr val="tx1"/>
                </a:solidFill>
              </a:rPr>
              <a:t>Can we </a:t>
            </a:r>
            <a:r>
              <a:rPr lang="en-US" b="1" dirty="0">
                <a:solidFill>
                  <a:schemeClr val="tx1"/>
                </a:solidFill>
              </a:rPr>
              <a:t>interpolate</a:t>
            </a:r>
            <a:r>
              <a:rPr lang="en-US" dirty="0">
                <a:solidFill>
                  <a:schemeClr val="tx1"/>
                </a:solidFill>
              </a:rPr>
              <a:t> the concentration a mixture will be solid?</a:t>
            </a:r>
          </a:p>
          <a:p>
            <a:pPr marL="285750" indent="-285750">
              <a:buFont typeface="Arial" panose="020B0604020202020204" pitchFamily="34" charset="0"/>
              <a:buChar char="•"/>
            </a:pPr>
            <a:r>
              <a:rPr lang="en-US" dirty="0">
                <a:solidFill>
                  <a:schemeClr val="tx1"/>
                </a:solidFill>
              </a:rPr>
              <a:t>Can we </a:t>
            </a:r>
            <a:r>
              <a:rPr lang="en-US" b="1" dirty="0">
                <a:solidFill>
                  <a:schemeClr val="tx1"/>
                </a:solidFill>
              </a:rPr>
              <a:t>predict </a:t>
            </a:r>
            <a:r>
              <a:rPr lang="en-US" dirty="0">
                <a:solidFill>
                  <a:schemeClr val="tx1"/>
                </a:solidFill>
              </a:rPr>
              <a:t>electrolyte potentials for new mixtures</a:t>
            </a:r>
          </a:p>
          <a:p>
            <a:pPr marL="285750" indent="-285750">
              <a:buFont typeface="Arial" panose="020B0604020202020204" pitchFamily="34" charset="0"/>
              <a:buChar char="•"/>
            </a:pPr>
            <a:r>
              <a:rPr lang="en-US" dirty="0">
                <a:solidFill>
                  <a:schemeClr val="tx1"/>
                </a:solidFill>
              </a:rPr>
              <a:t>Can we </a:t>
            </a:r>
            <a:r>
              <a:rPr lang="en-US" b="1" dirty="0">
                <a:solidFill>
                  <a:schemeClr val="tx1"/>
                </a:solidFill>
              </a:rPr>
              <a:t>suggest</a:t>
            </a:r>
            <a:r>
              <a:rPr lang="en-US" dirty="0">
                <a:solidFill>
                  <a:schemeClr val="tx1"/>
                </a:solidFill>
              </a:rPr>
              <a:t> new mixtures to try to learn more?</a:t>
            </a:r>
          </a:p>
        </p:txBody>
      </p:sp>
      <p:pic>
        <p:nvPicPr>
          <p:cNvPr id="3078" name="Picture 6">
            <a:extLst>
              <a:ext uri="{FF2B5EF4-FFF2-40B4-BE49-F238E27FC236}">
                <a16:creationId xmlns:a16="http://schemas.microsoft.com/office/drawing/2014/main" id="{0B60407E-E59A-B18F-3E9B-69E2DFBFA5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877" y="1800962"/>
            <a:ext cx="2180452" cy="174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852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7203-AA11-C3C5-A700-3682834A9EF0}"/>
              </a:ext>
            </a:extLst>
          </p:cNvPr>
          <p:cNvSpPr>
            <a:spLocks noGrp="1"/>
          </p:cNvSpPr>
          <p:nvPr>
            <p:ph type="title"/>
          </p:nvPr>
        </p:nvSpPr>
        <p:spPr/>
        <p:txBody>
          <a:bodyPr/>
          <a:lstStyle/>
          <a:p>
            <a:r>
              <a:rPr lang="en-US" dirty="0"/>
              <a:t>Dataset 3: Breast Cancer Cells</a:t>
            </a:r>
          </a:p>
        </p:txBody>
      </p:sp>
      <p:sp>
        <p:nvSpPr>
          <p:cNvPr id="4" name="TextBox 3">
            <a:extLst>
              <a:ext uri="{FF2B5EF4-FFF2-40B4-BE49-F238E27FC236}">
                <a16:creationId xmlns:a16="http://schemas.microsoft.com/office/drawing/2014/main" id="{36B87334-4F71-54C1-EC93-E1361AF8A851}"/>
              </a:ext>
            </a:extLst>
          </p:cNvPr>
          <p:cNvSpPr txBox="1"/>
          <p:nvPr/>
        </p:nvSpPr>
        <p:spPr>
          <a:xfrm>
            <a:off x="2480422" y="1441395"/>
            <a:ext cx="4076693" cy="369332"/>
          </a:xfrm>
          <a:prstGeom prst="rect">
            <a:avLst/>
          </a:prstGeom>
          <a:noFill/>
        </p:spPr>
        <p:txBody>
          <a:bodyPr wrap="none" rtlCol="0">
            <a:spAutoFit/>
          </a:bodyPr>
          <a:lstStyle/>
          <a:p>
            <a:r>
              <a:rPr lang="en-US" b="1" dirty="0"/>
              <a:t>Source</a:t>
            </a:r>
            <a:r>
              <a:rPr lang="en-US" dirty="0"/>
              <a:t>: Mittal Lab, Chemical Engineering </a:t>
            </a:r>
          </a:p>
        </p:txBody>
      </p:sp>
      <p:grpSp>
        <p:nvGrpSpPr>
          <p:cNvPr id="5" name="Group 4">
            <a:extLst>
              <a:ext uri="{FF2B5EF4-FFF2-40B4-BE49-F238E27FC236}">
                <a16:creationId xmlns:a16="http://schemas.microsoft.com/office/drawing/2014/main" id="{F446226F-4139-195E-F486-E997FDCC55C1}"/>
              </a:ext>
            </a:extLst>
          </p:cNvPr>
          <p:cNvGrpSpPr/>
          <p:nvPr/>
        </p:nvGrpSpPr>
        <p:grpSpPr>
          <a:xfrm>
            <a:off x="2455549" y="2145448"/>
            <a:ext cx="4735456" cy="1283552"/>
            <a:chOff x="1869222" y="1586950"/>
            <a:chExt cx="5442211" cy="1345043"/>
          </a:xfrm>
        </p:grpSpPr>
        <p:pic>
          <p:nvPicPr>
            <p:cNvPr id="6" name="Picture 2" descr="Image result for database search">
              <a:extLst>
                <a:ext uri="{FF2B5EF4-FFF2-40B4-BE49-F238E27FC236}">
                  <a16:creationId xmlns:a16="http://schemas.microsoft.com/office/drawing/2014/main" id="{0B3132F8-63F3-87E9-7D98-0A83F32DA7C2}"/>
                </a:ext>
              </a:extLst>
            </p:cNvPr>
            <p:cNvPicPr>
              <a:picLocks noChangeAspect="1" noChangeArrowheads="1"/>
            </p:cNvPicPr>
            <p:nvPr/>
          </p:nvPicPr>
          <p:blipFill rotWithShape="1">
            <a:blip r:embed="rId3">
              <a:alphaModFix amt="88000"/>
              <a:duotone>
                <a:schemeClr val="accent1">
                  <a:shade val="45000"/>
                  <a:satMod val="135000"/>
                </a:schemeClr>
                <a:prstClr val="white"/>
              </a:duotone>
              <a:extLst>
                <a:ext uri="{BEBA8EAE-BF5A-486C-A8C5-ECC9F3942E4B}">
                  <a14:imgProps xmlns:a14="http://schemas.microsoft.com/office/drawing/2010/main">
                    <a14:imgLayer r:embed="rId4">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869222" y="1586950"/>
              <a:ext cx="862300" cy="882315"/>
            </a:xfrm>
            <a:prstGeom prst="rect">
              <a:avLst/>
            </a:prstGeom>
            <a:noFill/>
          </p:spPr>
        </p:pic>
        <p:sp>
          <p:nvSpPr>
            <p:cNvPr id="7" name="Triangle 6">
              <a:extLst>
                <a:ext uri="{FF2B5EF4-FFF2-40B4-BE49-F238E27FC236}">
                  <a16:creationId xmlns:a16="http://schemas.microsoft.com/office/drawing/2014/main" id="{BAE11447-F24B-C49B-AC7F-4534F28570BE}"/>
                </a:ext>
              </a:extLst>
            </p:cNvPr>
            <p:cNvSpPr/>
            <p:nvPr/>
          </p:nvSpPr>
          <p:spPr>
            <a:xfrm rot="5400000">
              <a:off x="2705658" y="202488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716C468-BB4C-0AAB-EB01-519A1FB00168}"/>
                </a:ext>
              </a:extLst>
            </p:cNvPr>
            <p:cNvSpPr/>
            <p:nvPr/>
          </p:nvSpPr>
          <p:spPr>
            <a:xfrm>
              <a:off x="3448036" y="166430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Heavy" panose="020F0502020204030203" pitchFamily="34" charset="0"/>
                  <a:ea typeface="Lato Heavy" panose="020F0502020204030203" pitchFamily="34" charset="0"/>
                  <a:cs typeface="Lato Heavy" panose="020F0502020204030203" pitchFamily="34" charset="0"/>
                </a:rPr>
                <a:t>Code</a:t>
              </a:r>
            </a:p>
          </p:txBody>
        </p:sp>
        <p:sp>
          <p:nvSpPr>
            <p:cNvPr id="9" name="Triangle 8">
              <a:extLst>
                <a:ext uri="{FF2B5EF4-FFF2-40B4-BE49-F238E27FC236}">
                  <a16:creationId xmlns:a16="http://schemas.microsoft.com/office/drawing/2014/main" id="{3F82CC7C-0A7E-CFC6-9D93-63F6F65CAA10}"/>
                </a:ext>
              </a:extLst>
            </p:cNvPr>
            <p:cNvSpPr/>
            <p:nvPr/>
          </p:nvSpPr>
          <p:spPr>
            <a:xfrm rot="5400000">
              <a:off x="5075120" y="199654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Question Mark with solid fill">
              <a:extLst>
                <a:ext uri="{FF2B5EF4-FFF2-40B4-BE49-F238E27FC236}">
                  <a16:creationId xmlns:a16="http://schemas.microsoft.com/office/drawing/2014/main" id="{196FFA64-15C1-CAA3-3E8C-EF4DAB3996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7079" y="1627944"/>
              <a:ext cx="914400" cy="914400"/>
            </a:xfrm>
            <a:prstGeom prst="rect">
              <a:avLst/>
            </a:prstGeom>
          </p:spPr>
        </p:pic>
        <p:sp>
          <p:nvSpPr>
            <p:cNvPr id="11" name="TextBox 10">
              <a:extLst>
                <a:ext uri="{FF2B5EF4-FFF2-40B4-BE49-F238E27FC236}">
                  <a16:creationId xmlns:a16="http://schemas.microsoft.com/office/drawing/2014/main" id="{C283843A-0CDE-C6CC-3677-EAF3D629C209}"/>
                </a:ext>
              </a:extLst>
            </p:cNvPr>
            <p:cNvSpPr txBox="1"/>
            <p:nvPr/>
          </p:nvSpPr>
          <p:spPr>
            <a:xfrm>
              <a:off x="1897807" y="2562661"/>
              <a:ext cx="620554" cy="369332"/>
            </a:xfrm>
            <a:prstGeom prst="rect">
              <a:avLst/>
            </a:prstGeom>
            <a:noFill/>
          </p:spPr>
          <p:txBody>
            <a:bodyPr wrap="none" rtlCol="0">
              <a:spAutoFit/>
            </a:bodyPr>
            <a:lstStyle/>
            <a:p>
              <a:r>
                <a:rPr lang="en-US" dirty="0"/>
                <a:t>Data</a:t>
              </a:r>
            </a:p>
          </p:txBody>
        </p:sp>
        <p:sp>
          <p:nvSpPr>
            <p:cNvPr id="12" name="TextBox 11">
              <a:extLst>
                <a:ext uri="{FF2B5EF4-FFF2-40B4-BE49-F238E27FC236}">
                  <a16:creationId xmlns:a16="http://schemas.microsoft.com/office/drawing/2014/main" id="{F0CD2519-4BBC-5260-B6D6-0BEF8DB2B9E9}"/>
                </a:ext>
              </a:extLst>
            </p:cNvPr>
            <p:cNvSpPr txBox="1"/>
            <p:nvPr/>
          </p:nvSpPr>
          <p:spPr>
            <a:xfrm>
              <a:off x="5370645" y="2562661"/>
              <a:ext cx="1940788" cy="369332"/>
            </a:xfrm>
            <a:prstGeom prst="rect">
              <a:avLst/>
            </a:prstGeom>
            <a:noFill/>
          </p:spPr>
          <p:txBody>
            <a:bodyPr wrap="none" rtlCol="0">
              <a:spAutoFit/>
            </a:bodyPr>
            <a:lstStyle/>
            <a:p>
              <a:r>
                <a:rPr lang="en-US" dirty="0"/>
                <a:t>Useful information</a:t>
              </a:r>
            </a:p>
          </p:txBody>
        </p:sp>
      </p:grpSp>
      <p:pic>
        <p:nvPicPr>
          <p:cNvPr id="2050" name="Picture 2" descr="Some examples of mitosis diagrams in H&amp;E breast cancer slices in the TUPAC16 [42], with green arrows marking mitosis.">
            <a:extLst>
              <a:ext uri="{FF2B5EF4-FFF2-40B4-BE49-F238E27FC236}">
                <a16:creationId xmlns:a16="http://schemas.microsoft.com/office/drawing/2014/main" id="{36936093-205D-6E43-29CF-BC258CFEF9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222" y="2056942"/>
            <a:ext cx="1924254" cy="11522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57379EE-E092-49FB-047D-9A95F5BE04C0}"/>
              </a:ext>
            </a:extLst>
          </p:cNvPr>
          <p:cNvSpPr/>
          <p:nvPr/>
        </p:nvSpPr>
        <p:spPr>
          <a:xfrm>
            <a:off x="457200" y="3725321"/>
            <a:ext cx="3706010" cy="2415091"/>
          </a:xfrm>
          <a:prstGeom prst="rect">
            <a:avLst/>
          </a:prstGeom>
          <a:solidFill>
            <a:schemeClr val="accent1">
              <a:lumMod val="60000"/>
              <a:lumOff val="40000"/>
            </a:schemeClr>
          </a:solidFill>
          <a:ln w="28575"/>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t>Data Description</a:t>
            </a:r>
          </a:p>
          <a:p>
            <a:pPr marL="285750" indent="-285750">
              <a:buFont typeface="Arial" panose="020B0604020202020204" pitchFamily="34" charset="0"/>
              <a:buChar char="•"/>
            </a:pPr>
            <a:r>
              <a:rPr lang="en-US" dirty="0"/>
              <a:t>An H&amp;E stained image of breast tissue</a:t>
            </a:r>
          </a:p>
          <a:p>
            <a:pPr marL="285750" indent="-285750">
              <a:buFont typeface="Arial" panose="020B0604020202020204" pitchFamily="34" charset="0"/>
              <a:buChar char="•"/>
            </a:pPr>
            <a:r>
              <a:rPr lang="en-US" dirty="0"/>
              <a:t>11 Infra red fields for each pixel in the image</a:t>
            </a:r>
          </a:p>
        </p:txBody>
      </p:sp>
      <p:sp>
        <p:nvSpPr>
          <p:cNvPr id="15" name="Rectangle 14">
            <a:extLst>
              <a:ext uri="{FF2B5EF4-FFF2-40B4-BE49-F238E27FC236}">
                <a16:creationId xmlns:a16="http://schemas.microsoft.com/office/drawing/2014/main" id="{6C4730A2-8752-389B-6BA8-5F6040D1A1A0}"/>
              </a:ext>
            </a:extLst>
          </p:cNvPr>
          <p:cNvSpPr/>
          <p:nvPr/>
        </p:nvSpPr>
        <p:spPr>
          <a:xfrm>
            <a:off x="4916244" y="3735109"/>
            <a:ext cx="3706010" cy="2415091"/>
          </a:xfrm>
          <a:prstGeom prst="rect">
            <a:avLst/>
          </a:prstGeom>
          <a:solidFill>
            <a:schemeClr val="accent3">
              <a:lumMod val="40000"/>
              <a:lumOff val="60000"/>
            </a:schemeClr>
          </a:solidFill>
          <a:ln w="28575">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solidFill>
                  <a:schemeClr val="tx1"/>
                </a:solidFill>
              </a:rPr>
              <a:t>Interesting tasks</a:t>
            </a:r>
          </a:p>
          <a:p>
            <a:pPr marL="285750" indent="-285750">
              <a:buFont typeface="Arial" panose="020B0604020202020204" pitchFamily="34" charset="0"/>
              <a:buChar char="•"/>
            </a:pPr>
            <a:r>
              <a:rPr lang="en-US" dirty="0">
                <a:solidFill>
                  <a:schemeClr val="tx1"/>
                </a:solidFill>
              </a:rPr>
              <a:t>Can we </a:t>
            </a:r>
            <a:r>
              <a:rPr lang="en-US" b="1" dirty="0">
                <a:solidFill>
                  <a:schemeClr val="tx1"/>
                </a:solidFill>
              </a:rPr>
              <a:t>identify different cell types?</a:t>
            </a:r>
          </a:p>
          <a:p>
            <a:pPr marL="285750" indent="-285750">
              <a:buFont typeface="Arial" panose="020B0604020202020204" pitchFamily="34" charset="0"/>
              <a:buChar char="•"/>
            </a:pPr>
            <a:r>
              <a:rPr lang="en-US" dirty="0">
                <a:solidFill>
                  <a:schemeClr val="tx1"/>
                </a:solidFill>
              </a:rPr>
              <a:t>Can we </a:t>
            </a:r>
            <a:r>
              <a:rPr lang="en-US" b="1" dirty="0">
                <a:solidFill>
                  <a:schemeClr val="tx1"/>
                </a:solidFill>
              </a:rPr>
              <a:t>diagnose</a:t>
            </a:r>
            <a:r>
              <a:rPr lang="en-US" dirty="0">
                <a:solidFill>
                  <a:schemeClr val="tx1"/>
                </a:solidFill>
              </a:rPr>
              <a:t> cancerous regions</a:t>
            </a:r>
          </a:p>
          <a:p>
            <a:pPr marL="285750" indent="-285750">
              <a:buFont typeface="Arial" panose="020B0604020202020204" pitchFamily="34" charset="0"/>
              <a:buChar char="•"/>
            </a:pPr>
            <a:r>
              <a:rPr lang="en-US" dirty="0">
                <a:solidFill>
                  <a:schemeClr val="tx1"/>
                </a:solidFill>
              </a:rPr>
              <a:t>Can we identify </a:t>
            </a:r>
            <a:r>
              <a:rPr lang="en-US" b="1" dirty="0">
                <a:solidFill>
                  <a:schemeClr val="tx1"/>
                </a:solidFill>
              </a:rPr>
              <a:t>spatial patterns?</a:t>
            </a:r>
            <a:endParaRPr lang="en-US" dirty="0">
              <a:solidFill>
                <a:schemeClr val="tx1"/>
              </a:solidFill>
            </a:endParaRPr>
          </a:p>
        </p:txBody>
      </p:sp>
    </p:spTree>
    <p:extLst>
      <p:ext uri="{BB962C8B-B14F-4D97-AF65-F5344CB8AC3E}">
        <p14:creationId xmlns:p14="http://schemas.microsoft.com/office/powerpoint/2010/main" val="3678542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b="1" spc="-10" dirty="0">
                <a:solidFill>
                  <a:schemeClr val="accent2"/>
                </a:solidFill>
                <a:latin typeface="Lato" panose="020F0502020204030203" pitchFamily="34" charset="0"/>
                <a:ea typeface="Lato" panose="020F0502020204030203" pitchFamily="34" charset="0"/>
                <a:cs typeface="Lato" panose="020F0502020204030203" pitchFamily="34" charset="0"/>
              </a:rPr>
              <a:t>Software</a:t>
            </a:r>
            <a:r>
              <a:rPr lang="en-US" sz="2400" b="1" spc="-30" dirty="0">
                <a:solidFill>
                  <a:schemeClr val="accent2"/>
                </a:solidFill>
                <a:latin typeface="Lato" panose="020F0502020204030203" pitchFamily="34" charset="0"/>
                <a:ea typeface="Lato" panose="020F0502020204030203" pitchFamily="34" charset="0"/>
                <a:cs typeface="Lato" panose="020F0502020204030203" pitchFamily="34" charset="0"/>
              </a:rPr>
              <a:t> </a:t>
            </a:r>
            <a:r>
              <a:rPr lang="en-US" sz="2400" b="1" spc="-5" dirty="0">
                <a:solidFill>
                  <a:schemeClr val="accent2"/>
                </a:solidFill>
                <a:latin typeface="Lato" panose="020F0502020204030203" pitchFamily="34" charset="0"/>
                <a:ea typeface="Lato" panose="020F0502020204030203" pitchFamily="34" charset="0"/>
                <a:cs typeface="Lato" panose="020F0502020204030203" pitchFamily="34" charset="0"/>
              </a:rPr>
              <a:t>engineering</a:t>
            </a:r>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055182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091368"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39" y="1607820"/>
            <a:ext cx="8399513" cy="382156"/>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400" spc="-60" dirty="0">
                <a:latin typeface="Lato" panose="020F0502020204030203" pitchFamily="34" charset="0"/>
                <a:ea typeface="Lato" panose="020F0502020204030203" pitchFamily="34" charset="0"/>
                <a:cs typeface="Lato" panose="020F0502020204030203" pitchFamily="34" charset="0"/>
              </a:rPr>
              <a:t>Your </a:t>
            </a:r>
            <a:r>
              <a:rPr sz="2400" spc="-10" dirty="0">
                <a:latin typeface="Lato" panose="020F0502020204030203" pitchFamily="34" charset="0"/>
                <a:ea typeface="Lato" panose="020F0502020204030203" pitchFamily="34" charset="0"/>
                <a:cs typeface="Lato" panose="020F0502020204030203" pitchFamily="34" charset="0"/>
              </a:rPr>
              <a:t>code </a:t>
            </a:r>
            <a:r>
              <a:rPr sz="2400" spc="-5" dirty="0">
                <a:latin typeface="Lato" panose="020F0502020204030203" pitchFamily="34" charset="0"/>
                <a:ea typeface="Lato" panose="020F0502020204030203" pitchFamily="34" charset="0"/>
                <a:cs typeface="Lato" panose="020F0502020204030203" pitchFamily="34" charset="0"/>
              </a:rPr>
              <a:t>should not look </a:t>
            </a:r>
            <a:r>
              <a:rPr sz="2400" spc="-30" dirty="0">
                <a:latin typeface="Lato" panose="020F0502020204030203" pitchFamily="34" charset="0"/>
                <a:ea typeface="Lato" panose="020F0502020204030203" pitchFamily="34" charset="0"/>
                <a:cs typeface="Lato" panose="020F0502020204030203" pitchFamily="34" charset="0"/>
              </a:rPr>
              <a:t>like</a:t>
            </a:r>
            <a:r>
              <a:rPr sz="2400" spc="7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this:</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2129980" y="2245345"/>
            <a:ext cx="5355615" cy="39062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200210"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40" y="1607820"/>
            <a:ext cx="7929880" cy="2757170"/>
          </a:xfrm>
          <a:prstGeom prst="rect">
            <a:avLst/>
          </a:prstGeom>
        </p:spPr>
        <p:txBody>
          <a:bodyPr vert="horz" wrap="square" lIns="0" tIns="12700" rIns="0" bIns="0" rtlCol="0">
            <a:spAutoFit/>
          </a:bodyPr>
          <a:lstStyle/>
          <a:p>
            <a:pPr marL="355600" marR="239395" indent="-342900">
              <a:lnSpc>
                <a:spcPct val="100000"/>
              </a:lnSpc>
              <a:spcBef>
                <a:spcPts val="100"/>
              </a:spcBef>
              <a:buFont typeface="Arial"/>
              <a:buChar char="•"/>
              <a:tabLst>
                <a:tab pos="354965" algn="l"/>
                <a:tab pos="355600" algn="l"/>
              </a:tabLst>
            </a:pPr>
            <a:r>
              <a:rPr sz="3200" spc="-5" dirty="0">
                <a:latin typeface="Calibri"/>
                <a:cs typeface="Calibri"/>
              </a:rPr>
              <a:t>Scientific </a:t>
            </a:r>
            <a:r>
              <a:rPr sz="3200" dirty="0">
                <a:latin typeface="Calibri"/>
                <a:cs typeface="Calibri"/>
              </a:rPr>
              <a:t>and </a:t>
            </a:r>
            <a:r>
              <a:rPr sz="3200" spc="-5" dirty="0">
                <a:latin typeface="Calibri"/>
                <a:cs typeface="Calibri"/>
              </a:rPr>
              <a:t>engineering </a:t>
            </a:r>
            <a:r>
              <a:rPr sz="3200" spc="-15" dirty="0">
                <a:latin typeface="Calibri"/>
                <a:cs typeface="Calibri"/>
              </a:rPr>
              <a:t>software </a:t>
            </a:r>
            <a:r>
              <a:rPr sz="3200" spc="-10" dirty="0">
                <a:latin typeface="Calibri"/>
                <a:cs typeface="Calibri"/>
              </a:rPr>
              <a:t>tools </a:t>
            </a:r>
            <a:r>
              <a:rPr sz="3200" spc="-20" dirty="0">
                <a:latin typeface="Calibri"/>
                <a:cs typeface="Calibri"/>
              </a:rPr>
              <a:t>are  </a:t>
            </a:r>
            <a:r>
              <a:rPr sz="3200" spc="-25" dirty="0">
                <a:latin typeface="Calibri"/>
                <a:cs typeface="Calibri"/>
              </a:rPr>
              <a:t>first </a:t>
            </a:r>
            <a:r>
              <a:rPr sz="3200" spc="-5" dirty="0">
                <a:latin typeface="Calibri"/>
                <a:cs typeface="Calibri"/>
              </a:rPr>
              <a:t>class </a:t>
            </a:r>
            <a:r>
              <a:rPr sz="3200" spc="-20" dirty="0">
                <a:latin typeface="Calibri"/>
                <a:cs typeface="Calibri"/>
              </a:rPr>
              <a:t>research</a:t>
            </a:r>
            <a:r>
              <a:rPr sz="3200" spc="30" dirty="0">
                <a:latin typeface="Calibri"/>
                <a:cs typeface="Calibri"/>
              </a:rPr>
              <a:t> </a:t>
            </a:r>
            <a:r>
              <a:rPr sz="3200" spc="-10" dirty="0">
                <a:latin typeface="Calibri"/>
                <a:cs typeface="Calibri"/>
              </a:rPr>
              <a:t>products!</a:t>
            </a:r>
            <a:endParaRPr sz="3200" dirty="0">
              <a:latin typeface="Calibri"/>
              <a:cs typeface="Calibri"/>
            </a:endParaRPr>
          </a:p>
          <a:p>
            <a:pPr marL="355600" indent="-342900">
              <a:lnSpc>
                <a:spcPct val="100000"/>
              </a:lnSpc>
              <a:spcBef>
                <a:spcPts val="750"/>
              </a:spcBef>
              <a:buFont typeface="Arial"/>
              <a:buChar char="•"/>
              <a:tabLst>
                <a:tab pos="354965" algn="l"/>
                <a:tab pos="355600" algn="l"/>
              </a:tabLst>
            </a:pPr>
            <a:r>
              <a:rPr sz="3200" spc="-15" dirty="0">
                <a:latin typeface="Calibri"/>
                <a:cs typeface="Calibri"/>
              </a:rPr>
              <a:t>Programming </a:t>
            </a:r>
            <a:r>
              <a:rPr sz="3200" dirty="0">
                <a:latin typeface="Calibri"/>
                <a:cs typeface="Calibri"/>
              </a:rPr>
              <a:t>is </a:t>
            </a:r>
            <a:r>
              <a:rPr sz="3200" b="1" spc="-5" dirty="0">
                <a:latin typeface="Calibri"/>
                <a:cs typeface="Calibri"/>
              </a:rPr>
              <a:t>not </a:t>
            </a:r>
            <a:r>
              <a:rPr sz="3200" spc="-15" dirty="0">
                <a:latin typeface="Calibri"/>
                <a:cs typeface="Calibri"/>
              </a:rPr>
              <a:t>software</a:t>
            </a:r>
            <a:r>
              <a:rPr sz="3200" spc="25" dirty="0">
                <a:latin typeface="Calibri"/>
                <a:cs typeface="Calibri"/>
              </a:rPr>
              <a:t> </a:t>
            </a:r>
            <a:r>
              <a:rPr sz="3200" spc="-5" dirty="0">
                <a:latin typeface="Calibri"/>
                <a:cs typeface="Calibri"/>
              </a:rPr>
              <a:t>engineering</a:t>
            </a:r>
            <a:endParaRPr sz="3200" dirty="0">
              <a:latin typeface="Calibri"/>
              <a:cs typeface="Calibri"/>
            </a:endParaRPr>
          </a:p>
          <a:p>
            <a:pPr>
              <a:lnSpc>
                <a:spcPct val="100000"/>
              </a:lnSpc>
              <a:spcBef>
                <a:spcPts val="45"/>
              </a:spcBef>
              <a:buFont typeface="Arial"/>
              <a:buChar char="•"/>
            </a:pPr>
            <a:endParaRPr sz="4650" dirty="0">
              <a:latin typeface="Times New Roman"/>
              <a:cs typeface="Times New Roman"/>
            </a:endParaRPr>
          </a:p>
          <a:p>
            <a:pPr marL="355600" indent="-342900">
              <a:lnSpc>
                <a:spcPct val="100000"/>
              </a:lnSpc>
              <a:spcBef>
                <a:spcPts val="5"/>
              </a:spcBef>
              <a:buFont typeface="Arial"/>
              <a:buChar char="•"/>
              <a:tabLst>
                <a:tab pos="354965" algn="l"/>
                <a:tab pos="355600" algn="l"/>
              </a:tabLst>
            </a:pPr>
            <a:r>
              <a:rPr sz="3200" dirty="0">
                <a:latin typeface="Calibri"/>
                <a:cs typeface="Calibri"/>
              </a:rPr>
              <a:t>This is </a:t>
            </a:r>
            <a:r>
              <a:rPr sz="3200" spc="-10" dirty="0">
                <a:latin typeface="Calibri"/>
                <a:cs typeface="Calibri"/>
              </a:rPr>
              <a:t>what </a:t>
            </a:r>
            <a:r>
              <a:rPr sz="3200" dirty="0">
                <a:latin typeface="Calibri"/>
                <a:cs typeface="Calibri"/>
              </a:rPr>
              <a:t>CHEME/CHEM/MSE 546 is</a:t>
            </a:r>
            <a:r>
              <a:rPr sz="3200" spc="-20" dirty="0">
                <a:latin typeface="Calibri"/>
                <a:cs typeface="Calibri"/>
              </a:rPr>
              <a:t> </a:t>
            </a:r>
            <a:r>
              <a:rPr sz="3200" spc="-5" dirty="0">
                <a:latin typeface="Calibri"/>
                <a:cs typeface="Calibri"/>
              </a:rPr>
              <a:t>about!</a:t>
            </a:r>
            <a:endParaRPr sz="3200" dirty="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A7B9-C578-00F0-B03F-8602281B55A2}"/>
              </a:ext>
            </a:extLst>
          </p:cNvPr>
          <p:cNvSpPr>
            <a:spLocks noGrp="1"/>
          </p:cNvSpPr>
          <p:nvPr>
            <p:ph type="title"/>
          </p:nvPr>
        </p:nvSpPr>
        <p:spPr/>
        <p:txBody>
          <a:bodyPr>
            <a:normAutofit/>
          </a:bodyPr>
          <a:lstStyle/>
          <a:p>
            <a:r>
              <a:rPr lang="en-US" sz="3200" dirty="0"/>
              <a:t>We are all in this for your learning!</a:t>
            </a:r>
          </a:p>
        </p:txBody>
      </p:sp>
      <p:pic>
        <p:nvPicPr>
          <p:cNvPr id="5" name="Content Placeholder 4" descr="Meeting with solid fill">
            <a:extLst>
              <a:ext uri="{FF2B5EF4-FFF2-40B4-BE49-F238E27FC236}">
                <a16:creationId xmlns:a16="http://schemas.microsoft.com/office/drawing/2014/main" id="{AC02F411-72F5-E444-8670-94FA77F1F4D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449119" y="3936879"/>
            <a:ext cx="1947672" cy="1947672"/>
          </a:xfrm>
        </p:spPr>
      </p:pic>
      <p:pic>
        <p:nvPicPr>
          <p:cNvPr id="7" name="Graphic 6" descr="Chat with solid fill">
            <a:extLst>
              <a:ext uri="{FF2B5EF4-FFF2-40B4-BE49-F238E27FC236}">
                <a16:creationId xmlns:a16="http://schemas.microsoft.com/office/drawing/2014/main" id="{F46E3F12-0D20-3BE6-A08C-1AA3F5542E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8926" y="2857074"/>
            <a:ext cx="1787909" cy="1787909"/>
          </a:xfrm>
          <a:prstGeom prst="rect">
            <a:avLst/>
          </a:prstGeom>
        </p:spPr>
      </p:pic>
      <p:sp>
        <p:nvSpPr>
          <p:cNvPr id="8" name="object 4">
            <a:extLst>
              <a:ext uri="{FF2B5EF4-FFF2-40B4-BE49-F238E27FC236}">
                <a16:creationId xmlns:a16="http://schemas.microsoft.com/office/drawing/2014/main" id="{B3E32DBF-ABAD-98E2-214D-E5657150663B}"/>
              </a:ext>
            </a:extLst>
          </p:cNvPr>
          <p:cNvSpPr txBox="1"/>
          <p:nvPr/>
        </p:nvSpPr>
        <p:spPr>
          <a:xfrm>
            <a:off x="607060" y="1605240"/>
            <a:ext cx="7929880" cy="505267"/>
          </a:xfrm>
          <a:prstGeom prst="rect">
            <a:avLst/>
          </a:prstGeom>
        </p:spPr>
        <p:txBody>
          <a:bodyPr vert="horz" wrap="square" lIns="0" tIns="12700" rIns="0" bIns="0" rtlCol="0">
            <a:spAutoFit/>
          </a:bodyPr>
          <a:lstStyle/>
          <a:p>
            <a:pPr marL="12700" algn="ctr">
              <a:lnSpc>
                <a:spcPct val="100000"/>
              </a:lnSpc>
              <a:spcBef>
                <a:spcPts val="750"/>
              </a:spcBef>
              <a:tabLst>
                <a:tab pos="354965" algn="l"/>
                <a:tab pos="355600" algn="l"/>
              </a:tabLst>
            </a:pPr>
            <a:r>
              <a:rPr lang="en-US" sz="3200" b="1" spc="-15" dirty="0">
                <a:latin typeface="Calibri"/>
                <a:cs typeface="Calibri"/>
              </a:rPr>
              <a:t>Notice the classroom?</a:t>
            </a:r>
          </a:p>
        </p:txBody>
      </p:sp>
      <p:sp>
        <p:nvSpPr>
          <p:cNvPr id="12" name="TextBox 11">
            <a:extLst>
              <a:ext uri="{FF2B5EF4-FFF2-40B4-BE49-F238E27FC236}">
                <a16:creationId xmlns:a16="http://schemas.microsoft.com/office/drawing/2014/main" id="{3E2017D6-E059-31F4-4DF6-660E3C1EFF34}"/>
              </a:ext>
            </a:extLst>
          </p:cNvPr>
          <p:cNvSpPr txBox="1"/>
          <p:nvPr/>
        </p:nvSpPr>
        <p:spPr>
          <a:xfrm>
            <a:off x="310377" y="2300751"/>
            <a:ext cx="5631366" cy="4688463"/>
          </a:xfrm>
          <a:prstGeom prst="rect">
            <a:avLst/>
          </a:prstGeom>
          <a:noFill/>
        </p:spPr>
        <p:txBody>
          <a:bodyPr wrap="square">
            <a:spAutoFit/>
          </a:bodyPr>
          <a:lstStyle/>
          <a:p>
            <a:pPr marL="469900" marR="0" lvl="0" indent="-457200" algn="l" defTabSz="457200" rtl="0" eaLnBrk="1" fontAlgn="auto" latinLnBrk="0" hangingPunct="1">
              <a:lnSpc>
                <a:spcPct val="100000"/>
              </a:lnSpc>
              <a:spcBef>
                <a:spcPts val="750"/>
              </a:spcBef>
              <a:spcAft>
                <a:spcPts val="0"/>
              </a:spcAft>
              <a:buClrTx/>
              <a:buSzTx/>
              <a:buFont typeface="Arial" panose="020B0604020202020204" pitchFamily="34" charset="0"/>
              <a:buChar char="•"/>
              <a:tabLst>
                <a:tab pos="354965" algn="l"/>
                <a:tab pos="355600" algn="l"/>
              </a:tabLst>
              <a:defRPr/>
            </a:pPr>
            <a:r>
              <a:rPr kumimoji="0" lang="en-US" sz="3200" b="0" i="0" u="none" strike="noStrike" kern="1200" cap="none" spc="-15" normalizeH="0" baseline="0" noProof="0" dirty="0">
                <a:ln>
                  <a:noFill/>
                </a:ln>
                <a:solidFill>
                  <a:prstClr val="black"/>
                </a:solidFill>
                <a:effectLst/>
                <a:uLnTx/>
                <a:uFillTx/>
                <a:latin typeface="Calibri"/>
                <a:ea typeface="+mn-ea"/>
                <a:cs typeface="Calibri"/>
              </a:rPr>
              <a:t>Let’s make these lectures </a:t>
            </a:r>
            <a:r>
              <a:rPr kumimoji="0" lang="en-US" sz="3200" b="1" i="0" u="none" strike="noStrike" kern="1200" cap="none" spc="-15" normalizeH="0" baseline="0" noProof="0" dirty="0">
                <a:ln>
                  <a:noFill/>
                </a:ln>
                <a:solidFill>
                  <a:prstClr val="black"/>
                </a:solidFill>
                <a:effectLst/>
                <a:uLnTx/>
                <a:uFillTx/>
                <a:latin typeface="Calibri"/>
                <a:ea typeface="+mn-ea"/>
                <a:cs typeface="Calibri"/>
              </a:rPr>
              <a:t>conversations</a:t>
            </a:r>
          </a:p>
          <a:p>
            <a:pPr marL="469900" marR="0" lvl="0" indent="-457200" algn="l" defTabSz="457200" rtl="0" eaLnBrk="1" fontAlgn="auto" latinLnBrk="0" hangingPunct="1">
              <a:lnSpc>
                <a:spcPct val="100000"/>
              </a:lnSpc>
              <a:spcBef>
                <a:spcPts val="750"/>
              </a:spcBef>
              <a:spcAft>
                <a:spcPts val="0"/>
              </a:spcAft>
              <a:buClrTx/>
              <a:buSzTx/>
              <a:buFont typeface="Arial" panose="020B0604020202020204" pitchFamily="34" charset="0"/>
              <a:buChar char="•"/>
              <a:tabLst>
                <a:tab pos="354965" algn="l"/>
                <a:tab pos="355600" algn="l"/>
              </a:tabLst>
              <a:defRPr/>
            </a:pPr>
            <a:r>
              <a:rPr kumimoji="0" lang="en-US" sz="3200" b="0" i="0" u="none" strike="noStrike" kern="1200" cap="none" spc="-15" normalizeH="0" baseline="0" noProof="0" dirty="0">
                <a:ln>
                  <a:noFill/>
                </a:ln>
                <a:solidFill>
                  <a:prstClr val="black"/>
                </a:solidFill>
                <a:effectLst/>
                <a:uLnTx/>
                <a:uFillTx/>
                <a:latin typeface="Calibri"/>
                <a:ea typeface="+mn-ea"/>
                <a:cs typeface="Calibri"/>
              </a:rPr>
              <a:t>Ask questions or interrupt at </a:t>
            </a:r>
            <a:r>
              <a:rPr kumimoji="0" lang="en-US" sz="3200" b="1" i="0" u="none" strike="noStrike" kern="1200" cap="none" spc="-15" normalizeH="0" baseline="0" noProof="0" dirty="0">
                <a:ln>
                  <a:noFill/>
                </a:ln>
                <a:solidFill>
                  <a:prstClr val="black"/>
                </a:solidFill>
                <a:effectLst/>
                <a:uLnTx/>
                <a:uFillTx/>
                <a:latin typeface="Calibri"/>
                <a:ea typeface="+mn-ea"/>
                <a:cs typeface="Calibri"/>
              </a:rPr>
              <a:t>any time</a:t>
            </a:r>
          </a:p>
          <a:p>
            <a:pPr marL="469900" marR="0" lvl="0" indent="-457200" algn="l" defTabSz="457200" rtl="0" eaLnBrk="1" fontAlgn="auto" latinLnBrk="0" hangingPunct="1">
              <a:lnSpc>
                <a:spcPct val="100000"/>
              </a:lnSpc>
              <a:spcBef>
                <a:spcPts val="750"/>
              </a:spcBef>
              <a:spcAft>
                <a:spcPts val="0"/>
              </a:spcAft>
              <a:buClrTx/>
              <a:buSzTx/>
              <a:buFont typeface="Arial" panose="020B0604020202020204" pitchFamily="34" charset="0"/>
              <a:buChar char="•"/>
              <a:tabLst>
                <a:tab pos="354965" algn="l"/>
                <a:tab pos="355600" algn="l"/>
              </a:tabLst>
              <a:defRPr/>
            </a:pPr>
            <a:r>
              <a:rPr kumimoji="0" lang="en-US" sz="3200" i="0" u="none" strike="noStrike" kern="1200" cap="none" spc="-15" normalizeH="0" baseline="0" noProof="0" dirty="0">
                <a:ln>
                  <a:noFill/>
                </a:ln>
                <a:solidFill>
                  <a:prstClr val="black"/>
                </a:solidFill>
                <a:effectLst/>
                <a:uLnTx/>
                <a:uFillTx/>
                <a:latin typeface="Calibri"/>
                <a:ea typeface="+mn-ea"/>
                <a:cs typeface="Calibri"/>
              </a:rPr>
              <a:t>Periodic exercises and polls – </a:t>
            </a:r>
            <a:r>
              <a:rPr kumimoji="0" lang="en-US" sz="3200" b="1" i="0" u="none" strike="noStrike" kern="1200" cap="none" spc="-15" normalizeH="0" baseline="0" noProof="0" dirty="0">
                <a:ln>
                  <a:noFill/>
                </a:ln>
                <a:solidFill>
                  <a:prstClr val="black"/>
                </a:solidFill>
                <a:effectLst/>
                <a:uLnTx/>
                <a:uFillTx/>
                <a:latin typeface="Calibri"/>
                <a:ea typeface="+mn-ea"/>
                <a:cs typeface="Calibri"/>
              </a:rPr>
              <a:t>discuss with your group</a:t>
            </a:r>
          </a:p>
          <a:p>
            <a:pPr marL="927100" lvl="1" indent="-457200">
              <a:spcBef>
                <a:spcPts val="750"/>
              </a:spcBef>
              <a:buFont typeface="Arial" panose="020B0604020202020204" pitchFamily="34" charset="0"/>
              <a:buChar char="•"/>
              <a:tabLst>
                <a:tab pos="354965" algn="l"/>
                <a:tab pos="355600" algn="l"/>
              </a:tabLst>
              <a:defRPr/>
            </a:pPr>
            <a:r>
              <a:rPr kumimoji="0" lang="en-US" sz="2400" i="0" u="none" strike="noStrike" kern="1200" cap="none" spc="-15" normalizeH="0" baseline="0" noProof="0" dirty="0">
                <a:ln>
                  <a:noFill/>
                </a:ln>
                <a:solidFill>
                  <a:prstClr val="black"/>
                </a:solidFill>
                <a:effectLst/>
                <a:uLnTx/>
                <a:uFillTx/>
                <a:latin typeface="Calibri"/>
                <a:ea typeface="+mn-ea"/>
                <a:cs typeface="Calibri"/>
              </a:rPr>
              <a:t>One person per exercise called to share what their group did</a:t>
            </a:r>
            <a:endParaRPr kumimoji="0" lang="en-US" sz="2000" i="0" u="none" strike="noStrike" kern="1200" cap="none" spc="-15" normalizeH="0" baseline="0" noProof="0" dirty="0">
              <a:ln>
                <a:noFill/>
              </a:ln>
              <a:solidFill>
                <a:prstClr val="black"/>
              </a:solidFill>
              <a:effectLst/>
              <a:uLnTx/>
              <a:uFillTx/>
              <a:latin typeface="Calibri"/>
              <a:ea typeface="+mn-ea"/>
              <a:cs typeface="Calibri"/>
            </a:endParaRPr>
          </a:p>
          <a:p>
            <a:pPr marL="469900" marR="0" lvl="0" indent="-457200" algn="l" defTabSz="457200" rtl="0" eaLnBrk="1" fontAlgn="auto" latinLnBrk="0" hangingPunct="1">
              <a:lnSpc>
                <a:spcPct val="100000"/>
              </a:lnSpc>
              <a:spcBef>
                <a:spcPts val="750"/>
              </a:spcBef>
              <a:spcAft>
                <a:spcPts val="0"/>
              </a:spcAft>
              <a:buClrTx/>
              <a:buSzTx/>
              <a:buFont typeface="Arial" panose="020B0604020202020204" pitchFamily="34" charset="0"/>
              <a:buChar char="•"/>
              <a:tabLst>
                <a:tab pos="354965" algn="l"/>
                <a:tab pos="355600" algn="l"/>
              </a:tabLst>
              <a:defRPr/>
            </a:pPr>
            <a:endParaRPr kumimoji="0" lang="en-US" sz="3200" i="0" u="none" strike="noStrike" kern="1200" cap="none" spc="-15" normalizeH="0" baseline="0" noProof="0" dirty="0">
              <a:ln>
                <a:noFill/>
              </a:ln>
              <a:solidFill>
                <a:prstClr val="black"/>
              </a:solidFill>
              <a:effectLst/>
              <a:uLnTx/>
              <a:uFillTx/>
              <a:latin typeface="Calibri"/>
              <a:ea typeface="+mn-ea"/>
              <a:cs typeface="Calibri"/>
            </a:endParaRPr>
          </a:p>
        </p:txBody>
      </p:sp>
    </p:spTree>
    <p:extLst>
      <p:ext uri="{BB962C8B-B14F-4D97-AF65-F5344CB8AC3E}">
        <p14:creationId xmlns:p14="http://schemas.microsoft.com/office/powerpoint/2010/main" val="1354766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19C4B-AB2E-9944-AA34-C74F069DDBB8}"/>
              </a:ext>
            </a:extLst>
          </p:cNvPr>
          <p:cNvSpPr>
            <a:spLocks noGrp="1"/>
          </p:cNvSpPr>
          <p:nvPr>
            <p:ph type="title"/>
          </p:nvPr>
        </p:nvSpPr>
        <p:spPr/>
        <p:txBody>
          <a:bodyPr/>
          <a:lstStyle/>
          <a:p>
            <a:r>
              <a:rPr lang="en-US" dirty="0"/>
              <a:t>Meet each other!</a:t>
            </a:r>
          </a:p>
        </p:txBody>
      </p:sp>
      <p:sp>
        <p:nvSpPr>
          <p:cNvPr id="3" name="Content Placeholder 2">
            <a:extLst>
              <a:ext uri="{FF2B5EF4-FFF2-40B4-BE49-F238E27FC236}">
                <a16:creationId xmlns:a16="http://schemas.microsoft.com/office/drawing/2014/main" id="{BD04E490-B532-FA4E-8F03-684712746853}"/>
              </a:ext>
            </a:extLst>
          </p:cNvPr>
          <p:cNvSpPr>
            <a:spLocks noGrp="1"/>
          </p:cNvSpPr>
          <p:nvPr>
            <p:ph idx="1"/>
          </p:nvPr>
        </p:nvSpPr>
        <p:spPr/>
        <p:txBody>
          <a:bodyPr>
            <a:normAutofit/>
          </a:bodyPr>
          <a:lstStyle/>
          <a:p>
            <a:pPr marL="0" indent="0" algn="ctr">
              <a:buNone/>
            </a:pPr>
            <a:r>
              <a:rPr lang="en-US" b="1" dirty="0">
                <a:latin typeface="Lato" panose="020F0502020204030203" pitchFamily="34" charset="77"/>
              </a:rPr>
              <a:t>The best way to learn is from each other! </a:t>
            </a:r>
          </a:p>
          <a:p>
            <a:pPr marL="0" indent="0">
              <a:buNone/>
            </a:pPr>
            <a:r>
              <a:rPr lang="en-US" dirty="0"/>
              <a:t>We will now move you to a breakout room </a:t>
            </a:r>
            <a:r>
              <a:rPr lang="en-US" dirty="0">
                <a:sym typeface="Wingdings" pitchFamily="2" charset="2"/>
              </a:rPr>
              <a:t> </a:t>
            </a:r>
            <a:endParaRPr lang="en-US" dirty="0"/>
          </a:p>
          <a:p>
            <a:pPr marL="527050" indent="-457200">
              <a:tabLst>
                <a:tab pos="755650" algn="l"/>
              </a:tabLst>
            </a:pPr>
            <a:r>
              <a:rPr lang="en-US" sz="2200" spc="-10" dirty="0"/>
              <a:t>Introduce </a:t>
            </a:r>
            <a:r>
              <a:rPr lang="en-US" sz="2200" spc="-15" dirty="0"/>
              <a:t>yourselves </a:t>
            </a:r>
            <a:r>
              <a:rPr lang="en-US" sz="2200" spc="-5" dirty="0"/>
              <a:t>(1</a:t>
            </a:r>
            <a:r>
              <a:rPr lang="en-US" sz="2200" spc="-7" baseline="24509" dirty="0"/>
              <a:t>st </a:t>
            </a:r>
            <a:r>
              <a:rPr lang="en-US" sz="2200" spc="-5" dirty="0"/>
              <a:t>names and</a:t>
            </a:r>
            <a:r>
              <a:rPr lang="en-US" sz="2200" dirty="0"/>
              <a:t> </a:t>
            </a:r>
            <a:r>
              <a:rPr lang="en-US" sz="2200" spc="-10" dirty="0"/>
              <a:t>departments)</a:t>
            </a:r>
            <a:endParaRPr lang="en-US" sz="2200" dirty="0"/>
          </a:p>
          <a:p>
            <a:pPr marL="527050" marR="227329" indent="-457200">
              <a:lnSpc>
                <a:spcPts val="2500"/>
              </a:lnSpc>
              <a:spcBef>
                <a:spcPts val="610"/>
              </a:spcBef>
              <a:tabLst>
                <a:tab pos="755650" algn="l"/>
              </a:tabLst>
            </a:pPr>
            <a:r>
              <a:rPr lang="en-US" sz="2200" spc="-10" dirty="0"/>
              <a:t>Appoint </a:t>
            </a:r>
            <a:r>
              <a:rPr lang="en-US" sz="2200" dirty="0"/>
              <a:t>1 </a:t>
            </a:r>
            <a:r>
              <a:rPr lang="en-US" sz="2200" spc="-15" dirty="0"/>
              <a:t>facilitator </a:t>
            </a:r>
            <a:r>
              <a:rPr lang="en-US" sz="2200" spc="-10" dirty="0"/>
              <a:t>(soonest </a:t>
            </a:r>
            <a:r>
              <a:rPr lang="en-US" sz="2200" spc="-30" dirty="0"/>
              <a:t>birthday, </a:t>
            </a:r>
            <a:r>
              <a:rPr lang="en-US" sz="2200" dirty="0"/>
              <a:t>e.g. </a:t>
            </a:r>
            <a:r>
              <a:rPr lang="en-US" sz="2200" spc="-15" dirty="0"/>
              <a:t>today) </a:t>
            </a:r>
            <a:r>
              <a:rPr lang="en-US" sz="2200" spc="-5" dirty="0"/>
              <a:t>and </a:t>
            </a:r>
            <a:r>
              <a:rPr lang="en-US" sz="2200" dirty="0"/>
              <a:t>1  </a:t>
            </a:r>
            <a:r>
              <a:rPr lang="en-US" sz="2200" spc="-5" dirty="0"/>
              <a:t>scribe </a:t>
            </a:r>
            <a:r>
              <a:rPr lang="en-US" sz="2200" spc="-15" dirty="0"/>
              <a:t>(farthest </a:t>
            </a:r>
            <a:r>
              <a:rPr lang="en-US" sz="2200" spc="-30" dirty="0"/>
              <a:t>birthday, </a:t>
            </a:r>
            <a:r>
              <a:rPr lang="en-US" sz="2200" dirty="0"/>
              <a:t>e.g.,</a:t>
            </a:r>
            <a:r>
              <a:rPr lang="en-US" sz="2200" spc="35" dirty="0"/>
              <a:t> </a:t>
            </a:r>
            <a:r>
              <a:rPr lang="en-US" sz="2200" spc="-20" dirty="0"/>
              <a:t>yesterday)</a:t>
            </a:r>
            <a:endParaRPr lang="en-US" sz="2200" dirty="0"/>
          </a:p>
          <a:p>
            <a:pPr marL="527050" marR="5080" indent="-457200" algn="just">
              <a:lnSpc>
                <a:spcPts val="2500"/>
              </a:lnSpc>
              <a:spcBef>
                <a:spcPts val="600"/>
              </a:spcBef>
              <a:tabLst>
                <a:tab pos="755650" algn="l"/>
              </a:tabLst>
            </a:pPr>
            <a:r>
              <a:rPr lang="en-US" sz="2200" spc="-5" dirty="0"/>
              <a:t>Go </a:t>
            </a:r>
            <a:r>
              <a:rPr lang="en-US" sz="2200" spc="-10" dirty="0"/>
              <a:t>around </a:t>
            </a:r>
            <a:r>
              <a:rPr lang="en-US" sz="2200" spc="-5" dirty="0"/>
              <a:t>the </a:t>
            </a:r>
            <a:r>
              <a:rPr lang="en-US" sz="2200" spc="-10" dirty="0"/>
              <a:t>table, </a:t>
            </a:r>
            <a:r>
              <a:rPr lang="en-US" sz="2200" spc="-5" dirty="0"/>
              <a:t>come to a consensus</a:t>
            </a:r>
            <a:endParaRPr lang="en-US" sz="2200" dirty="0"/>
          </a:p>
          <a:p>
            <a:pPr marL="1384300" lvl="2" indent="-457200">
              <a:spcBef>
                <a:spcPts val="70"/>
              </a:spcBef>
              <a:buFont typeface="+mj-lt"/>
              <a:buAutoNum type="arabicPeriod"/>
              <a:tabLst>
                <a:tab pos="1155065" algn="l"/>
                <a:tab pos="1155700" algn="l"/>
              </a:tabLst>
            </a:pPr>
            <a:r>
              <a:rPr lang="en-US" sz="2000" i="1" dirty="0"/>
              <a:t>What is </a:t>
            </a:r>
            <a:r>
              <a:rPr lang="en-US" sz="2000" i="1" spc="-10" dirty="0"/>
              <a:t>Data </a:t>
            </a:r>
            <a:r>
              <a:rPr lang="en-US" sz="2000" i="1" spc="-5" dirty="0"/>
              <a:t>Science?</a:t>
            </a:r>
            <a:endParaRPr lang="en-US" sz="2000" dirty="0"/>
          </a:p>
          <a:p>
            <a:pPr marL="1384300" lvl="2" indent="-457200">
              <a:buFont typeface="+mj-lt"/>
              <a:buAutoNum type="arabicPeriod"/>
              <a:tabLst>
                <a:tab pos="1155065" algn="l"/>
                <a:tab pos="1155700" algn="l"/>
              </a:tabLst>
            </a:pPr>
            <a:r>
              <a:rPr lang="en-US" sz="2000" i="1" spc="-5" dirty="0"/>
              <a:t>What/who </a:t>
            </a:r>
            <a:r>
              <a:rPr lang="en-US" sz="2000" i="1" dirty="0"/>
              <a:t>is a </a:t>
            </a:r>
            <a:r>
              <a:rPr lang="en-US" sz="2000" i="1" spc="-10" dirty="0"/>
              <a:t>data</a:t>
            </a:r>
            <a:r>
              <a:rPr lang="en-US" sz="2000" i="1" dirty="0"/>
              <a:t> </a:t>
            </a:r>
            <a:r>
              <a:rPr lang="en-US" sz="2000" i="1" spc="-5" dirty="0"/>
              <a:t>scientist?</a:t>
            </a:r>
            <a:endParaRPr lang="en-US" sz="2000" dirty="0"/>
          </a:p>
          <a:p>
            <a:pPr marL="1384300" lvl="2" indent="-457200">
              <a:buFont typeface="+mj-lt"/>
              <a:buAutoNum type="arabicPeriod"/>
              <a:tabLst>
                <a:tab pos="1155065" algn="l"/>
                <a:tab pos="1155700" algn="l"/>
              </a:tabLst>
            </a:pPr>
            <a:r>
              <a:rPr lang="en-US" sz="2000" i="1" spc="-10" dirty="0"/>
              <a:t>Why </a:t>
            </a:r>
            <a:r>
              <a:rPr lang="en-US" sz="2000" i="1" dirty="0"/>
              <a:t>is </a:t>
            </a:r>
            <a:r>
              <a:rPr lang="en-US" sz="2000" i="1" spc="-10" dirty="0"/>
              <a:t>Data </a:t>
            </a:r>
            <a:r>
              <a:rPr lang="en-US" sz="2000" i="1" spc="-5" dirty="0"/>
              <a:t>Science </a:t>
            </a:r>
            <a:r>
              <a:rPr lang="en-US" sz="2000" i="1" dirty="0"/>
              <a:t>a </a:t>
            </a:r>
            <a:r>
              <a:rPr lang="en-US" sz="2000" i="1" spc="-5" dirty="0"/>
              <a:t>thing </a:t>
            </a:r>
            <a:r>
              <a:rPr lang="en-US" sz="2000" i="1" dirty="0"/>
              <a:t>all of a</a:t>
            </a:r>
            <a:r>
              <a:rPr lang="en-US" sz="2000" i="1" spc="15" dirty="0"/>
              <a:t> </a:t>
            </a:r>
            <a:r>
              <a:rPr lang="en-US" sz="2000" i="1" spc="-5" dirty="0"/>
              <a:t>sudden?</a:t>
            </a:r>
            <a:endParaRPr lang="en-US" sz="2000" dirty="0"/>
          </a:p>
          <a:p>
            <a:pPr marL="1384300" lvl="2" indent="-457200">
              <a:buFont typeface="+mj-lt"/>
              <a:buAutoNum type="arabicPeriod"/>
              <a:tabLst>
                <a:tab pos="1155065" algn="l"/>
                <a:tab pos="1155700" algn="l"/>
              </a:tabLst>
            </a:pPr>
            <a:r>
              <a:rPr lang="en-US" sz="2000" i="1" spc="-10" dirty="0"/>
              <a:t>Why </a:t>
            </a:r>
            <a:r>
              <a:rPr lang="en-US" sz="2000" i="1" spc="-5" dirty="0"/>
              <a:t>does </a:t>
            </a:r>
            <a:r>
              <a:rPr lang="en-US" sz="2000" i="1" spc="-10" dirty="0"/>
              <a:t>Data </a:t>
            </a:r>
            <a:r>
              <a:rPr lang="en-US" sz="2000" i="1" spc="-5" dirty="0"/>
              <a:t>Science </a:t>
            </a:r>
            <a:r>
              <a:rPr lang="en-US" sz="2000" i="1" spc="-25" dirty="0"/>
              <a:t>matter, </a:t>
            </a:r>
            <a:r>
              <a:rPr lang="en-US" sz="2000" i="1" spc="-15" dirty="0"/>
              <a:t>broadly, </a:t>
            </a:r>
            <a:r>
              <a:rPr lang="en-US" sz="2000" i="1" dirty="0"/>
              <a:t>in </a:t>
            </a:r>
            <a:r>
              <a:rPr lang="en-US" sz="2000" i="1" spc="-15" dirty="0"/>
              <a:t>my </a:t>
            </a:r>
            <a:r>
              <a:rPr lang="en-US" sz="2000" i="1" spc="-5" dirty="0"/>
              <a:t>field </a:t>
            </a:r>
            <a:r>
              <a:rPr lang="en-US" sz="2000" i="1" dirty="0"/>
              <a:t>of</a:t>
            </a:r>
            <a:r>
              <a:rPr lang="en-US" sz="2000" i="1" spc="75" dirty="0"/>
              <a:t> </a:t>
            </a:r>
            <a:r>
              <a:rPr lang="en-US" sz="2000" i="1" spc="-5" dirty="0"/>
              <a:t>[insert]?</a:t>
            </a:r>
            <a:endParaRPr lang="en-US" sz="2000" dirty="0"/>
          </a:p>
          <a:p>
            <a:pPr marL="1384300" lvl="2" indent="-457200">
              <a:buFont typeface="+mj-lt"/>
              <a:buAutoNum type="arabicPeriod"/>
              <a:tabLst>
                <a:tab pos="1155065" algn="l"/>
                <a:tab pos="1155700" algn="l"/>
              </a:tabLst>
            </a:pPr>
            <a:r>
              <a:rPr lang="en-US" sz="2000" i="1" spc="-10" dirty="0"/>
              <a:t>Why </a:t>
            </a:r>
            <a:r>
              <a:rPr lang="en-US" sz="2000" i="1" spc="-5" dirty="0"/>
              <a:t>does </a:t>
            </a:r>
            <a:r>
              <a:rPr lang="en-US" sz="2000" i="1" spc="-10" dirty="0"/>
              <a:t>Data </a:t>
            </a:r>
            <a:r>
              <a:rPr lang="en-US" sz="2000" i="1" spc="-5" dirty="0"/>
              <a:t>Science </a:t>
            </a:r>
            <a:r>
              <a:rPr lang="en-US" sz="2000" i="1" spc="-25" dirty="0"/>
              <a:t>matter, </a:t>
            </a:r>
            <a:r>
              <a:rPr lang="en-US" sz="2000" i="1" spc="-10" dirty="0"/>
              <a:t>specifically, </a:t>
            </a:r>
            <a:r>
              <a:rPr lang="en-US" sz="2000" i="1" dirty="0"/>
              <a:t>in </a:t>
            </a:r>
            <a:r>
              <a:rPr lang="en-US" sz="2000" i="1" spc="-15" dirty="0"/>
              <a:t>my </a:t>
            </a:r>
            <a:r>
              <a:rPr lang="en-US" sz="2000" i="1" dirty="0"/>
              <a:t>sub-discipline of</a:t>
            </a:r>
            <a:r>
              <a:rPr lang="en-US" sz="2000" i="1" spc="60" dirty="0"/>
              <a:t> </a:t>
            </a:r>
            <a:r>
              <a:rPr lang="en-US" sz="2000" i="1" spc="-5" dirty="0"/>
              <a:t>[insert]?</a:t>
            </a:r>
            <a:endParaRPr lang="en-US" sz="2000" dirty="0"/>
          </a:p>
          <a:p>
            <a:pPr marL="0" indent="0">
              <a:buNone/>
            </a:pPr>
            <a:endParaRPr lang="en-US" dirty="0"/>
          </a:p>
        </p:txBody>
      </p:sp>
    </p:spTree>
    <p:extLst>
      <p:ext uri="{BB962C8B-B14F-4D97-AF65-F5344CB8AC3E}">
        <p14:creationId xmlns:p14="http://schemas.microsoft.com/office/powerpoint/2010/main" val="3456333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A123B-521D-DA44-BFE8-8683018842A0}"/>
              </a:ext>
            </a:extLst>
          </p:cNvPr>
          <p:cNvSpPr>
            <a:spLocks noGrp="1"/>
          </p:cNvSpPr>
          <p:nvPr>
            <p:ph type="title"/>
          </p:nvPr>
        </p:nvSpPr>
        <p:spPr/>
        <p:txBody>
          <a:bodyPr/>
          <a:lstStyle/>
          <a:p>
            <a:r>
              <a:rPr lang="en-US" dirty="0"/>
              <a:t>What did you think?</a:t>
            </a:r>
          </a:p>
        </p:txBody>
      </p:sp>
      <p:sp>
        <p:nvSpPr>
          <p:cNvPr id="3" name="Content Placeholder 2">
            <a:extLst>
              <a:ext uri="{FF2B5EF4-FFF2-40B4-BE49-F238E27FC236}">
                <a16:creationId xmlns:a16="http://schemas.microsoft.com/office/drawing/2014/main" id="{4170B7CC-BFDA-A34D-B48B-3EF4B347F9EE}"/>
              </a:ext>
            </a:extLst>
          </p:cNvPr>
          <p:cNvSpPr>
            <a:spLocks noGrp="1"/>
          </p:cNvSpPr>
          <p:nvPr>
            <p:ph idx="1"/>
          </p:nvPr>
        </p:nvSpPr>
        <p:spPr/>
        <p:txBody>
          <a:bodyPr/>
          <a:lstStyle/>
          <a:p>
            <a:pPr marL="0" indent="0" algn="ctr">
              <a:buNone/>
            </a:pPr>
            <a:r>
              <a:rPr lang="en-US" dirty="0"/>
              <a:t>Facilitator &amp; scribe give us your update!</a:t>
            </a:r>
          </a:p>
        </p:txBody>
      </p:sp>
    </p:spTree>
    <p:extLst>
      <p:ext uri="{BB962C8B-B14F-4D97-AF65-F5344CB8AC3E}">
        <p14:creationId xmlns:p14="http://schemas.microsoft.com/office/powerpoint/2010/main" val="2887083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8039" y="513492"/>
            <a:ext cx="5277122" cy="597599"/>
          </a:xfrm>
          <a:prstGeom prst="rect">
            <a:avLst/>
          </a:prstGeom>
        </p:spPr>
        <p:txBody>
          <a:bodyPr vert="horz" wrap="square" lIns="0" tIns="12700" rIns="0" bIns="0" rtlCol="0">
            <a:spAutoFit/>
          </a:bodyPr>
          <a:lstStyle/>
          <a:p>
            <a:pPr marL="12700">
              <a:lnSpc>
                <a:spcPct val="100000"/>
              </a:lnSpc>
              <a:spcBef>
                <a:spcPts val="100"/>
              </a:spcBef>
            </a:pPr>
            <a:r>
              <a:rPr spc="-10" dirty="0"/>
              <a:t>DIRECT </a:t>
            </a:r>
            <a:r>
              <a:rPr spc="-20" dirty="0"/>
              <a:t>to </a:t>
            </a:r>
            <a:r>
              <a:rPr dirty="0"/>
              <a:t>the</a:t>
            </a:r>
            <a:r>
              <a:rPr spc="-15" dirty="0"/>
              <a:t> </a:t>
            </a:r>
            <a:r>
              <a:rPr spc="-10" dirty="0"/>
              <a:t>rescue!</a:t>
            </a:r>
          </a:p>
        </p:txBody>
      </p:sp>
      <p:sp>
        <p:nvSpPr>
          <p:cNvPr id="4" name="object 4"/>
          <p:cNvSpPr txBox="1"/>
          <p:nvPr/>
        </p:nvSpPr>
        <p:spPr>
          <a:xfrm>
            <a:off x="535938" y="1507188"/>
            <a:ext cx="8482965" cy="4856458"/>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20" dirty="0">
                <a:latin typeface="Lato Heavy" panose="020F0502020204030203" pitchFamily="34" charset="0"/>
                <a:ea typeface="Lato Heavy" panose="020F0502020204030203" pitchFamily="34" charset="0"/>
                <a:cs typeface="Lato Heavy" panose="020F0502020204030203" pitchFamily="34" charset="0"/>
              </a:rPr>
              <a:t>Data </a:t>
            </a:r>
            <a:r>
              <a:rPr sz="2400" b="1" spc="-5" dirty="0">
                <a:latin typeface="Lato Heavy" panose="020F0502020204030203" pitchFamily="34" charset="0"/>
                <a:ea typeface="Lato Heavy" panose="020F0502020204030203" pitchFamily="34" charset="0"/>
                <a:cs typeface="Lato Heavy" panose="020F0502020204030203" pitchFamily="34" charset="0"/>
              </a:rPr>
              <a:t>Science</a:t>
            </a:r>
            <a:r>
              <a:rPr sz="2400" b="1" spc="5" dirty="0">
                <a:latin typeface="Lato Heavy" panose="020F0502020204030203" pitchFamily="34" charset="0"/>
                <a:ea typeface="Lato Heavy" panose="020F0502020204030203" pitchFamily="34" charset="0"/>
                <a:cs typeface="Lato Heavy" panose="020F0502020204030203" pitchFamily="34" charset="0"/>
              </a:rPr>
              <a:t> </a:t>
            </a:r>
            <a:r>
              <a:rPr sz="2400" b="1" spc="-5" dirty="0">
                <a:latin typeface="Lato Heavy" panose="020F0502020204030203" pitchFamily="34" charset="0"/>
                <a:ea typeface="Lato Heavy" panose="020F0502020204030203" pitchFamily="34" charset="0"/>
                <a:cs typeface="Lato Heavy" panose="020F0502020204030203" pitchFamily="34" charset="0"/>
              </a:rPr>
              <a:t>Option</a:t>
            </a:r>
            <a:endParaRPr lang="en-US" sz="2400" b="1" spc="-5" dirty="0">
              <a:latin typeface="Lato Heavy" panose="020F0502020204030203" pitchFamily="34" charset="0"/>
              <a:ea typeface="Lato Heavy" panose="020F0502020204030203" pitchFamily="34" charset="0"/>
              <a:cs typeface="Lato Heavy" panose="020F0502020204030203" pitchFamily="34" charset="0"/>
            </a:endParaRPr>
          </a:p>
          <a:p>
            <a:pPr marL="12700">
              <a:lnSpc>
                <a:spcPct val="100000"/>
              </a:lnSpc>
              <a:spcBef>
                <a:spcPts val="890"/>
              </a:spcBef>
              <a:tabLst>
                <a:tab pos="354965" algn="l"/>
                <a:tab pos="355600" algn="l"/>
              </a:tabLst>
            </a:pPr>
            <a:endParaRPr sz="1200" b="1" dirty="0">
              <a:latin typeface="Lato Heavy" panose="020F0502020204030203" pitchFamily="34" charset="0"/>
              <a:ea typeface="Lato Heavy" panose="020F0502020204030203" pitchFamily="34" charset="0"/>
              <a:cs typeface="Lato Heavy" panose="020F0502020204030203" pitchFamily="34" charset="0"/>
            </a:endParaRPr>
          </a:p>
          <a:p>
            <a:pPr marL="12700">
              <a:spcBef>
                <a:spcPts val="695"/>
              </a:spcBef>
              <a:tabLst>
                <a:tab pos="755650" algn="l"/>
              </a:tabLst>
            </a:pPr>
            <a:r>
              <a:rPr sz="2400" spc="-20" dirty="0">
                <a:latin typeface="Lato" panose="020F0502020204030203" pitchFamily="34" charset="0"/>
                <a:ea typeface="Lato" panose="020F0502020204030203" pitchFamily="34" charset="0"/>
                <a:cs typeface="Lato" panose="020F0502020204030203" pitchFamily="34" charset="0"/>
              </a:rPr>
              <a:t>Data </a:t>
            </a:r>
            <a:r>
              <a:rPr sz="2400" spc="-15" dirty="0">
                <a:latin typeface="Lato" panose="020F0502020204030203" pitchFamily="34" charset="0"/>
                <a:ea typeface="Lato" panose="020F0502020204030203" pitchFamily="34" charset="0"/>
                <a:cs typeface="Lato" panose="020F0502020204030203" pitchFamily="34" charset="0"/>
              </a:rPr>
              <a:t>Intensive Research </a:t>
            </a:r>
            <a:r>
              <a:rPr sz="2400" spc="-5" dirty="0">
                <a:latin typeface="Lato" panose="020F0502020204030203" pitchFamily="34" charset="0"/>
                <a:ea typeface="Lato" panose="020F0502020204030203" pitchFamily="34" charset="0"/>
                <a:cs typeface="Lato" panose="020F0502020204030203" pitchFamily="34" charset="0"/>
              </a:rPr>
              <a:t>Enabling </a:t>
            </a:r>
            <a:r>
              <a:rPr sz="2400" spc="-10" dirty="0">
                <a:latin typeface="Lato" panose="020F0502020204030203" pitchFamily="34" charset="0"/>
                <a:ea typeface="Lato" panose="020F0502020204030203" pitchFamily="34" charset="0"/>
                <a:cs typeface="Lato" panose="020F0502020204030203" pitchFamily="34" charset="0"/>
              </a:rPr>
              <a:t>Clean </a:t>
            </a:r>
            <a:r>
              <a:rPr sz="2400" spc="-65" dirty="0">
                <a:latin typeface="Lato" panose="020F0502020204030203" pitchFamily="34" charset="0"/>
                <a:ea typeface="Lato" panose="020F0502020204030203" pitchFamily="34" charset="0"/>
                <a:cs typeface="Lato" panose="020F0502020204030203" pitchFamily="34" charset="0"/>
              </a:rPr>
              <a:t>Tech</a:t>
            </a:r>
            <a:r>
              <a:rPr sz="2400" spc="1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(DIRECT)</a:t>
            </a:r>
            <a:endParaRPr lang="en-US" sz="2400" spc="-10" dirty="0">
              <a:latin typeface="Lato" panose="020F0502020204030203" pitchFamily="34" charset="0"/>
              <a:ea typeface="Lato" panose="020F0502020204030203" pitchFamily="34" charset="0"/>
              <a:cs typeface="Lato" panose="020F0502020204030203" pitchFamily="34" charset="0"/>
            </a:endParaRPr>
          </a:p>
          <a:p>
            <a:pPr marL="12700">
              <a:spcBef>
                <a:spcPts val="695"/>
              </a:spcBef>
              <a:tabLst>
                <a:tab pos="75565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545</a:t>
            </a:r>
            <a:r>
              <a:rPr lang="en-US" sz="240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 Methods </a:t>
            </a:r>
            <a:r>
              <a:rPr sz="2400" spc="-15" dirty="0">
                <a:latin typeface="Lato" panose="020F0502020204030203" pitchFamily="34" charset="0"/>
                <a:ea typeface="Lato" panose="020F0502020204030203" pitchFamily="34" charset="0"/>
                <a:cs typeface="Lato" panose="020F0502020204030203" pitchFamily="34" charset="0"/>
              </a:rPr>
              <a:t>for </a:t>
            </a:r>
            <a:r>
              <a:rPr sz="2400" spc="-5" dirty="0">
                <a:latin typeface="Lato" panose="020F0502020204030203" pitchFamily="34" charset="0"/>
                <a:ea typeface="Lato" panose="020F0502020204030203" pitchFamily="34" charset="0"/>
                <a:cs typeface="Lato" panose="020F0502020204030203" pitchFamily="34" charset="0"/>
              </a:rPr>
              <a:t>Clean </a:t>
            </a:r>
            <a:r>
              <a:rPr sz="2400" spc="-10" dirty="0">
                <a:latin typeface="Lato" panose="020F0502020204030203" pitchFamily="34" charset="0"/>
                <a:ea typeface="Lato" panose="020F0502020204030203" pitchFamily="34" charset="0"/>
                <a:cs typeface="Lato" panose="020F0502020204030203" pitchFamily="34" charset="0"/>
              </a:rPr>
              <a:t>Energy</a:t>
            </a:r>
            <a:r>
              <a:rPr sz="2400" spc="2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Research</a:t>
            </a:r>
            <a:endParaRPr lang="en-US" sz="2400" spc="-1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70"/>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546</a:t>
            </a:r>
            <a:r>
              <a:rPr lang="en-US"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Software </a:t>
            </a:r>
            <a:r>
              <a:rPr sz="2400" spc="-5" dirty="0">
                <a:latin typeface="Lato" panose="020F0502020204030203" pitchFamily="34" charset="0"/>
                <a:ea typeface="Lato" panose="020F0502020204030203" pitchFamily="34" charset="0"/>
                <a:cs typeface="Lato" panose="020F0502020204030203" pitchFamily="34" charset="0"/>
              </a:rPr>
              <a:t>Engineering </a:t>
            </a:r>
            <a:r>
              <a:rPr sz="2400" spc="-15" dirty="0">
                <a:latin typeface="Lato" panose="020F0502020204030203" pitchFamily="34" charset="0"/>
                <a:ea typeface="Lato" panose="020F0502020204030203" pitchFamily="34" charset="0"/>
                <a:cs typeface="Lato" panose="020F0502020204030203" pitchFamily="34" charset="0"/>
              </a:rPr>
              <a:t>for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5" dirty="0">
                <a:latin typeface="Lato" panose="020F0502020204030203" pitchFamily="34" charset="0"/>
                <a:ea typeface="Lato" panose="020F0502020204030203" pitchFamily="34" charset="0"/>
                <a:cs typeface="Lato" panose="020F0502020204030203" pitchFamily="34" charset="0"/>
              </a:rPr>
              <a:t>Data</a:t>
            </a:r>
            <a:r>
              <a:rPr sz="2400" spc="2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Scientists</a:t>
            </a:r>
            <a:endParaRPr lang="en-US" sz="2400" spc="-5"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70"/>
              </a:spcBef>
              <a:buFont typeface="Arial"/>
              <a:buChar char="•"/>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65"/>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547</a:t>
            </a:r>
            <a:r>
              <a:rPr lang="en-US"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Capstone Project </a:t>
            </a:r>
            <a:r>
              <a:rPr sz="2400" dirty="0">
                <a:latin typeface="Lato" panose="020F0502020204030203" pitchFamily="34" charset="0"/>
                <a:ea typeface="Lato" panose="020F0502020204030203" pitchFamily="34" charset="0"/>
                <a:cs typeface="Lato" panose="020F0502020204030203" pitchFamily="34" charset="0"/>
              </a:rPr>
              <a:t>in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5" dirty="0">
                <a:latin typeface="Lato" panose="020F0502020204030203" pitchFamily="34" charset="0"/>
                <a:ea typeface="Lato" panose="020F0502020204030203" pitchFamily="34" charset="0"/>
                <a:cs typeface="Lato" panose="020F0502020204030203" pitchFamily="34" charset="0"/>
              </a:rPr>
              <a:t>Data</a:t>
            </a:r>
            <a:r>
              <a:rPr sz="2400" spc="1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Science</a:t>
            </a:r>
            <a:endParaRPr sz="2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A70DF-24CA-AA4D-9249-1B12631AA141}"/>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3449C793-D10E-0E4C-BAB0-9A6467B1ADD7}"/>
              </a:ext>
            </a:extLst>
          </p:cNvPr>
          <p:cNvSpPr>
            <a:spLocks noGrp="1"/>
          </p:cNvSpPr>
          <p:nvPr>
            <p:ph idx="1"/>
          </p:nvPr>
        </p:nvSpPr>
        <p:spPr>
          <a:xfrm>
            <a:off x="457200" y="1664303"/>
            <a:ext cx="8229600" cy="5408010"/>
          </a:xfrm>
        </p:spPr>
        <p:txBody>
          <a:bodyPr>
            <a:normAutofit/>
          </a:bodyPr>
          <a:lstStyle/>
          <a:p>
            <a:pPr marL="0" indent="0" algn="ctr">
              <a:buNone/>
            </a:pPr>
            <a:endParaRPr lang="en-US" dirty="0"/>
          </a:p>
          <a:p>
            <a:pPr marL="0" indent="0" algn="ctr">
              <a:buNone/>
            </a:pPr>
            <a:r>
              <a:rPr lang="en-US" dirty="0"/>
              <a:t>Please </a:t>
            </a:r>
            <a:r>
              <a:rPr lang="en-US" b="1" dirty="0"/>
              <a:t>read and make sure to respect the code of conduct</a:t>
            </a:r>
          </a:p>
          <a:p>
            <a:pPr marL="0" indent="0" algn="ctr">
              <a:buNone/>
            </a:pPr>
            <a:r>
              <a:rPr lang="en-US" dirty="0"/>
              <a:t> </a:t>
            </a:r>
          </a:p>
          <a:p>
            <a:pPr marL="0" indent="0" algn="ctr">
              <a:buNone/>
            </a:pPr>
            <a:r>
              <a:rPr lang="en-US" dirty="0">
                <a:hlinkClick r:id="rId2"/>
              </a:rPr>
              <a:t>https://uwdirect.github.io/code_of_conduct.html</a:t>
            </a:r>
            <a:endParaRPr lang="en-US" dirty="0"/>
          </a:p>
          <a:p>
            <a:pPr marL="0" indent="0" algn="ctr">
              <a:buNone/>
            </a:pPr>
            <a:endParaRPr lang="en-US" dirty="0"/>
          </a:p>
          <a:p>
            <a:pPr marL="0" indent="0" algn="ctr">
              <a:buNone/>
            </a:pPr>
            <a:r>
              <a:rPr lang="en-US" dirty="0"/>
              <a:t>If you find cases where the code of conduct is not being respected, let us know! </a:t>
            </a:r>
          </a:p>
          <a:p>
            <a:pPr marL="0" indent="0" algn="ctr">
              <a:buNone/>
            </a:pPr>
            <a:r>
              <a:rPr lang="en-US" dirty="0"/>
              <a:t>If you do not respect the code of conduct, we may refer to the university for action.</a:t>
            </a:r>
          </a:p>
          <a:p>
            <a:pPr marL="0" indent="0" algn="ctr">
              <a:buNone/>
            </a:pPr>
            <a:endParaRPr lang="en-US" dirty="0"/>
          </a:p>
          <a:p>
            <a:pPr>
              <a:buFont typeface="Arial" panose="020B0604020202020204" pitchFamily="34" charset="0"/>
              <a:buChar char="•"/>
            </a:pPr>
            <a:endParaRPr lang="en-US" dirty="0"/>
          </a:p>
          <a:p>
            <a:pPr marL="0" indent="0" algn="ctr">
              <a:buNone/>
            </a:pPr>
            <a:endParaRPr lang="en-US" dirty="0"/>
          </a:p>
        </p:txBody>
      </p:sp>
    </p:spTree>
    <p:extLst>
      <p:ext uri="{BB962C8B-B14F-4D97-AF65-F5344CB8AC3E}">
        <p14:creationId xmlns:p14="http://schemas.microsoft.com/office/powerpoint/2010/main" val="693721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19857" y="513492"/>
            <a:ext cx="5413757" cy="597599"/>
          </a:xfrm>
          <a:prstGeom prst="rect">
            <a:avLst/>
          </a:prstGeom>
        </p:spPr>
        <p:txBody>
          <a:bodyPr vert="horz" wrap="square" lIns="0" tIns="12700" rIns="0" bIns="0" rtlCol="0">
            <a:spAutoFit/>
          </a:bodyPr>
          <a:lstStyle/>
          <a:p>
            <a:pPr marL="12700">
              <a:lnSpc>
                <a:spcPct val="100000"/>
              </a:lnSpc>
              <a:spcBef>
                <a:spcPts val="100"/>
              </a:spcBef>
            </a:pPr>
            <a:r>
              <a:rPr spc="-5" dirty="0"/>
              <a:t>eScience </a:t>
            </a:r>
            <a:r>
              <a:rPr spc="-20" dirty="0"/>
              <a:t>to </a:t>
            </a:r>
            <a:r>
              <a:rPr spc="-5" dirty="0"/>
              <a:t>the</a:t>
            </a:r>
            <a:r>
              <a:rPr spc="-25" dirty="0"/>
              <a:t> </a:t>
            </a:r>
            <a:r>
              <a:rPr spc="-10" dirty="0"/>
              <a:t>rescue!</a:t>
            </a:r>
          </a:p>
        </p:txBody>
      </p:sp>
      <p:sp>
        <p:nvSpPr>
          <p:cNvPr id="4" name="object 4"/>
          <p:cNvSpPr txBox="1"/>
          <p:nvPr/>
        </p:nvSpPr>
        <p:spPr>
          <a:xfrm>
            <a:off x="375518" y="1362809"/>
            <a:ext cx="6797675" cy="317394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20" dirty="0">
                <a:latin typeface="Lato Heavy" panose="020F0502020204030203" pitchFamily="34" charset="0"/>
                <a:ea typeface="Lato Heavy" panose="020F0502020204030203" pitchFamily="34" charset="0"/>
                <a:cs typeface="Lato Heavy" panose="020F0502020204030203" pitchFamily="34" charset="0"/>
              </a:rPr>
              <a:t>Data </a:t>
            </a:r>
            <a:r>
              <a:rPr sz="2400" b="1" spc="-10" dirty="0">
                <a:latin typeface="Lato Heavy" panose="020F0502020204030203" pitchFamily="34" charset="0"/>
                <a:ea typeface="Lato Heavy" panose="020F0502020204030203" pitchFamily="34" charset="0"/>
                <a:cs typeface="Lato Heavy" panose="020F0502020204030203" pitchFamily="34" charset="0"/>
              </a:rPr>
              <a:t>Scientist Office</a:t>
            </a:r>
            <a:r>
              <a:rPr sz="2400" b="1" spc="15" dirty="0">
                <a:latin typeface="Lato Heavy" panose="020F0502020204030203" pitchFamily="34" charset="0"/>
                <a:ea typeface="Lato Heavy" panose="020F0502020204030203" pitchFamily="34" charset="0"/>
                <a:cs typeface="Lato Heavy" panose="020F0502020204030203" pitchFamily="34" charset="0"/>
              </a:rPr>
              <a:t> </a:t>
            </a:r>
            <a:r>
              <a:rPr sz="2400" b="1" spc="-15" dirty="0">
                <a:latin typeface="Lato Heavy" panose="020F0502020204030203" pitchFamily="34" charset="0"/>
                <a:ea typeface="Lato Heavy" panose="020F0502020204030203" pitchFamily="34" charset="0"/>
                <a:cs typeface="Lato Heavy" panose="020F0502020204030203" pitchFamily="34" charset="0"/>
              </a:rPr>
              <a:t>Hours</a:t>
            </a:r>
            <a:endParaRPr sz="2400" b="1" dirty="0">
              <a:latin typeface="Lato Heavy" panose="020F0502020204030203" pitchFamily="34" charset="0"/>
              <a:ea typeface="Lato Heavy" panose="020F0502020204030203" pitchFamily="34" charset="0"/>
              <a:cs typeface="Lato Heavy" panose="020F0502020204030203" pitchFamily="34" charset="0"/>
            </a:endParaRPr>
          </a:p>
          <a:p>
            <a:pPr marL="12700">
              <a:spcBef>
                <a:spcPts val="695"/>
              </a:spcBef>
              <a:tabLst>
                <a:tab pos="755650" algn="l"/>
              </a:tabLst>
            </a:pPr>
            <a:r>
              <a:rPr sz="2400" spc="-10" dirty="0">
                <a:latin typeface="Lato" panose="020F0502020204030203" pitchFamily="34" charset="0"/>
                <a:ea typeface="Lato" panose="020F0502020204030203" pitchFamily="34" charset="0"/>
                <a:cs typeface="Lato" panose="020F0502020204030203" pitchFamily="34" charset="0"/>
              </a:rPr>
              <a:t>Get </a:t>
            </a:r>
            <a:r>
              <a:rPr sz="2400" spc="-5" dirty="0">
                <a:latin typeface="Lato" panose="020F0502020204030203" pitchFamily="34" charset="0"/>
                <a:ea typeface="Lato" panose="020F0502020204030203" pitchFamily="34" charset="0"/>
                <a:cs typeface="Lato" panose="020F0502020204030203" pitchFamily="34" charset="0"/>
              </a:rPr>
              <a:t>help with </a:t>
            </a:r>
            <a:r>
              <a:rPr sz="2400" spc="-15" dirty="0">
                <a:latin typeface="Lato" panose="020F0502020204030203" pitchFamily="34" charset="0"/>
                <a:ea typeface="Lato" panose="020F0502020204030203" pitchFamily="34" charset="0"/>
                <a:cs typeface="Lato" panose="020F0502020204030203" pitchFamily="34" charset="0"/>
              </a:rPr>
              <a:t>your </a:t>
            </a:r>
            <a:r>
              <a:rPr sz="2400" spc="-20"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a:t>
            </a:r>
            <a:r>
              <a:rPr sz="2400" spc="2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questions</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85"/>
              </a:spcBef>
              <a:buFont typeface="Arial"/>
              <a:buChar char="•"/>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55"/>
              </a:spcBef>
              <a:buFont typeface="Arial"/>
              <a:buChar char="•"/>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85"/>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90"/>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Software</a:t>
            </a:r>
            <a:r>
              <a:rPr sz="2400" spc="-5" dirty="0">
                <a:latin typeface="Lato" panose="020F0502020204030203" pitchFamily="34" charset="0"/>
                <a:ea typeface="Lato" panose="020F0502020204030203" pitchFamily="34" charset="0"/>
                <a:cs typeface="Lato" panose="020F0502020204030203" pitchFamily="34" charset="0"/>
              </a:rPr>
              <a:t> engineering</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642479" y="2653136"/>
            <a:ext cx="2721549" cy="204116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417194" y="4820156"/>
            <a:ext cx="4535424" cy="197396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87617" y="513492"/>
            <a:ext cx="3218114" cy="597599"/>
          </a:xfrm>
          <a:prstGeom prst="rect">
            <a:avLst/>
          </a:prstGeom>
        </p:spPr>
        <p:txBody>
          <a:bodyPr vert="horz" wrap="square" lIns="0" tIns="12700" rIns="0" bIns="0" rtlCol="0">
            <a:spAutoFit/>
          </a:bodyPr>
          <a:lstStyle/>
          <a:p>
            <a:pPr marL="12700">
              <a:lnSpc>
                <a:spcPct val="100000"/>
              </a:lnSpc>
              <a:spcBef>
                <a:spcPts val="100"/>
              </a:spcBef>
            </a:pPr>
            <a:r>
              <a:rPr spc="-10" dirty="0"/>
              <a:t>Questions?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quarters of courses in one!</a:t>
            </a:r>
          </a:p>
        </p:txBody>
      </p:sp>
      <p:sp>
        <p:nvSpPr>
          <p:cNvPr id="9" name="Content Placeholder 8">
            <a:extLst>
              <a:ext uri="{FF2B5EF4-FFF2-40B4-BE49-F238E27FC236}">
                <a16:creationId xmlns:a16="http://schemas.microsoft.com/office/drawing/2014/main" id="{9B20953F-1FF0-B048-A43D-981AF7DF254F}"/>
              </a:ext>
            </a:extLst>
          </p:cNvPr>
          <p:cNvSpPr>
            <a:spLocks noGrp="1"/>
          </p:cNvSpPr>
          <p:nvPr>
            <p:ph idx="1"/>
          </p:nvPr>
        </p:nvSpPr>
        <p:spPr>
          <a:xfrm>
            <a:off x="182880" y="1600200"/>
            <a:ext cx="8961120" cy="5057172"/>
          </a:xfrm>
        </p:spPr>
        <p:txBody>
          <a:bodyPr>
            <a:normAutofit/>
          </a:bodyPr>
          <a:lstStyle/>
          <a:p>
            <a:r>
              <a:rPr lang="en-US" dirty="0"/>
              <a:t>Two quarter courses make up training</a:t>
            </a:r>
          </a:p>
          <a:p>
            <a:pPr lvl="1"/>
            <a:r>
              <a:rPr lang="en-US" dirty="0">
                <a:solidFill>
                  <a:srgbClr val="7030A0"/>
                </a:solidFill>
              </a:rPr>
              <a:t>CHEME 546: Software Engineering for Molecular Data Scientists (SEMDS)</a:t>
            </a:r>
          </a:p>
          <a:p>
            <a:pPr lvl="2"/>
            <a:r>
              <a:rPr lang="en-US" dirty="0"/>
              <a:t>One quarter (10 weeks)</a:t>
            </a:r>
          </a:p>
          <a:p>
            <a:pPr lvl="1"/>
            <a:r>
              <a:rPr lang="en-US" dirty="0">
                <a:solidFill>
                  <a:schemeClr val="accent6">
                    <a:lumMod val="50000"/>
                  </a:schemeClr>
                </a:solidFill>
              </a:rPr>
              <a:t>CHEME 545: Data Science Methods for Chemical Engineering Research (DSMCER)</a:t>
            </a:r>
          </a:p>
          <a:p>
            <a:pPr lvl="2"/>
            <a:r>
              <a:rPr lang="en-US" dirty="0"/>
              <a:t>One quarter (10 weeks)</a:t>
            </a:r>
          </a:p>
          <a:p>
            <a:r>
              <a:rPr lang="en-US" dirty="0"/>
              <a:t>UW runs these concurrently</a:t>
            </a:r>
          </a:p>
        </p:txBody>
      </p:sp>
      <p:graphicFrame>
        <p:nvGraphicFramePr>
          <p:cNvPr id="4" name="Content Placeholder 5">
            <a:extLst>
              <a:ext uri="{FF2B5EF4-FFF2-40B4-BE49-F238E27FC236}">
                <a16:creationId xmlns:a16="http://schemas.microsoft.com/office/drawing/2014/main" id="{E2660AB1-97CA-4F1A-881F-5C89847D5C11}"/>
              </a:ext>
            </a:extLst>
          </p:cNvPr>
          <p:cNvGraphicFramePr>
            <a:graphicFrameLocks/>
          </p:cNvGraphicFramePr>
          <p:nvPr/>
        </p:nvGraphicFramePr>
        <p:xfrm>
          <a:off x="526106" y="5544852"/>
          <a:ext cx="822960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306774372"/>
                    </a:ext>
                  </a:extLst>
                </a:gridCol>
                <a:gridCol w="411480">
                  <a:extLst>
                    <a:ext uri="{9D8B030D-6E8A-4147-A177-3AD203B41FA5}">
                      <a16:colId xmlns:a16="http://schemas.microsoft.com/office/drawing/2014/main" val="4268224617"/>
                    </a:ext>
                  </a:extLst>
                </a:gridCol>
                <a:gridCol w="411480">
                  <a:extLst>
                    <a:ext uri="{9D8B030D-6E8A-4147-A177-3AD203B41FA5}">
                      <a16:colId xmlns:a16="http://schemas.microsoft.com/office/drawing/2014/main" val="2793783420"/>
                    </a:ext>
                  </a:extLst>
                </a:gridCol>
                <a:gridCol w="411480">
                  <a:extLst>
                    <a:ext uri="{9D8B030D-6E8A-4147-A177-3AD203B41FA5}">
                      <a16:colId xmlns:a16="http://schemas.microsoft.com/office/drawing/2014/main" val="615464979"/>
                    </a:ext>
                  </a:extLst>
                </a:gridCol>
                <a:gridCol w="411480">
                  <a:extLst>
                    <a:ext uri="{9D8B030D-6E8A-4147-A177-3AD203B41FA5}">
                      <a16:colId xmlns:a16="http://schemas.microsoft.com/office/drawing/2014/main" val="1606422385"/>
                    </a:ext>
                  </a:extLst>
                </a:gridCol>
                <a:gridCol w="411480">
                  <a:extLst>
                    <a:ext uri="{9D8B030D-6E8A-4147-A177-3AD203B41FA5}">
                      <a16:colId xmlns:a16="http://schemas.microsoft.com/office/drawing/2014/main" val="1279734725"/>
                    </a:ext>
                  </a:extLst>
                </a:gridCol>
                <a:gridCol w="411480">
                  <a:extLst>
                    <a:ext uri="{9D8B030D-6E8A-4147-A177-3AD203B41FA5}">
                      <a16:colId xmlns:a16="http://schemas.microsoft.com/office/drawing/2014/main" val="3915519747"/>
                    </a:ext>
                  </a:extLst>
                </a:gridCol>
                <a:gridCol w="411480">
                  <a:extLst>
                    <a:ext uri="{9D8B030D-6E8A-4147-A177-3AD203B41FA5}">
                      <a16:colId xmlns:a16="http://schemas.microsoft.com/office/drawing/2014/main" val="3400307017"/>
                    </a:ext>
                  </a:extLst>
                </a:gridCol>
                <a:gridCol w="411480">
                  <a:extLst>
                    <a:ext uri="{9D8B030D-6E8A-4147-A177-3AD203B41FA5}">
                      <a16:colId xmlns:a16="http://schemas.microsoft.com/office/drawing/2014/main" val="4030438101"/>
                    </a:ext>
                  </a:extLst>
                </a:gridCol>
                <a:gridCol w="411480">
                  <a:extLst>
                    <a:ext uri="{9D8B030D-6E8A-4147-A177-3AD203B41FA5}">
                      <a16:colId xmlns:a16="http://schemas.microsoft.com/office/drawing/2014/main" val="3268514296"/>
                    </a:ext>
                  </a:extLst>
                </a:gridCol>
                <a:gridCol w="411480">
                  <a:extLst>
                    <a:ext uri="{9D8B030D-6E8A-4147-A177-3AD203B41FA5}">
                      <a16:colId xmlns:a16="http://schemas.microsoft.com/office/drawing/2014/main" val="3044975776"/>
                    </a:ext>
                  </a:extLst>
                </a:gridCol>
                <a:gridCol w="411480">
                  <a:extLst>
                    <a:ext uri="{9D8B030D-6E8A-4147-A177-3AD203B41FA5}">
                      <a16:colId xmlns:a16="http://schemas.microsoft.com/office/drawing/2014/main" val="4140023459"/>
                    </a:ext>
                  </a:extLst>
                </a:gridCol>
                <a:gridCol w="411480">
                  <a:extLst>
                    <a:ext uri="{9D8B030D-6E8A-4147-A177-3AD203B41FA5}">
                      <a16:colId xmlns:a16="http://schemas.microsoft.com/office/drawing/2014/main" val="4170699844"/>
                    </a:ext>
                  </a:extLst>
                </a:gridCol>
                <a:gridCol w="411480">
                  <a:extLst>
                    <a:ext uri="{9D8B030D-6E8A-4147-A177-3AD203B41FA5}">
                      <a16:colId xmlns:a16="http://schemas.microsoft.com/office/drawing/2014/main" val="4055338445"/>
                    </a:ext>
                  </a:extLst>
                </a:gridCol>
                <a:gridCol w="411480">
                  <a:extLst>
                    <a:ext uri="{9D8B030D-6E8A-4147-A177-3AD203B41FA5}">
                      <a16:colId xmlns:a16="http://schemas.microsoft.com/office/drawing/2014/main" val="2579307184"/>
                    </a:ext>
                  </a:extLst>
                </a:gridCol>
                <a:gridCol w="411480">
                  <a:extLst>
                    <a:ext uri="{9D8B030D-6E8A-4147-A177-3AD203B41FA5}">
                      <a16:colId xmlns:a16="http://schemas.microsoft.com/office/drawing/2014/main" val="559699521"/>
                    </a:ext>
                  </a:extLst>
                </a:gridCol>
                <a:gridCol w="411480">
                  <a:extLst>
                    <a:ext uri="{9D8B030D-6E8A-4147-A177-3AD203B41FA5}">
                      <a16:colId xmlns:a16="http://schemas.microsoft.com/office/drawing/2014/main" val="3168596760"/>
                    </a:ext>
                  </a:extLst>
                </a:gridCol>
                <a:gridCol w="411480">
                  <a:extLst>
                    <a:ext uri="{9D8B030D-6E8A-4147-A177-3AD203B41FA5}">
                      <a16:colId xmlns:a16="http://schemas.microsoft.com/office/drawing/2014/main" val="3985745943"/>
                    </a:ext>
                  </a:extLst>
                </a:gridCol>
                <a:gridCol w="411480">
                  <a:extLst>
                    <a:ext uri="{9D8B030D-6E8A-4147-A177-3AD203B41FA5}">
                      <a16:colId xmlns:a16="http://schemas.microsoft.com/office/drawing/2014/main" val="2233587032"/>
                    </a:ext>
                  </a:extLst>
                </a:gridCol>
                <a:gridCol w="411480">
                  <a:extLst>
                    <a:ext uri="{9D8B030D-6E8A-4147-A177-3AD203B41FA5}">
                      <a16:colId xmlns:a16="http://schemas.microsoft.com/office/drawing/2014/main" val="1095249320"/>
                    </a:ext>
                  </a:extLst>
                </a:gridCol>
              </a:tblGrid>
              <a:tr h="370840">
                <a:tc gridSpan="2">
                  <a:txBody>
                    <a:bodyPr/>
                    <a:lstStyle/>
                    <a:p>
                      <a:pPr algn="ctr"/>
                      <a:r>
                        <a:rPr lang="en-US" sz="1400" dirty="0"/>
                        <a:t>Week 1</a:t>
                      </a:r>
                    </a:p>
                  </a:txBody>
                  <a:tcPr anchor="b">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10</a:t>
                      </a:r>
                    </a:p>
                  </a:txBody>
                  <a:tcPr anchor="b">
                    <a:lnL w="12700" cap="flat" cmpd="sng" algn="ctr">
                      <a:solidFill>
                        <a:schemeClr val="tx1"/>
                      </a:solidFill>
                      <a:prstDash val="solid"/>
                      <a:round/>
                      <a:headEnd type="none" w="med" len="med"/>
                      <a:tailEnd type="none" w="med" len="med"/>
                    </a:lnL>
                    <a:noFill/>
                  </a:tcPr>
                </a:tc>
                <a:tc hMerge="1">
                  <a:txBody>
                    <a:bodyPr/>
                    <a:lstStyle/>
                    <a:p>
                      <a:pPr algn="ctr"/>
                      <a:endParaRPr lang="en-US" sz="1200" dirty="0"/>
                    </a:p>
                  </a:txBody>
                  <a:tcPr anchor="b">
                    <a:noFill/>
                  </a:tcPr>
                </a:tc>
                <a:extLst>
                  <a:ext uri="{0D108BD9-81ED-4DB2-BD59-A6C34878D82A}">
                    <a16:rowId xmlns:a16="http://schemas.microsoft.com/office/drawing/2014/main" val="661351217"/>
                  </a:ext>
                </a:extLst>
              </a:tr>
              <a:tr h="370840">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extLst>
                  <a:ext uri="{0D108BD9-81ED-4DB2-BD59-A6C34878D82A}">
                    <a16:rowId xmlns:a16="http://schemas.microsoft.com/office/drawing/2014/main" val="1367006234"/>
                  </a:ext>
                </a:extLst>
              </a:tr>
              <a:tr h="370840">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extLst>
                  <a:ext uri="{0D108BD9-81ED-4DB2-BD59-A6C34878D82A}">
                    <a16:rowId xmlns:a16="http://schemas.microsoft.com/office/drawing/2014/main" val="38526336"/>
                  </a:ext>
                </a:extLst>
              </a:tr>
            </a:tbl>
          </a:graphicData>
        </a:graphic>
      </p:graphicFrame>
      <p:sp>
        <p:nvSpPr>
          <p:cNvPr id="5" name="TextBox 4">
            <a:extLst>
              <a:ext uri="{FF2B5EF4-FFF2-40B4-BE49-F238E27FC236}">
                <a16:creationId xmlns:a16="http://schemas.microsoft.com/office/drawing/2014/main" id="{EB5CFCB4-E25F-4EE1-AEFA-62EA7524037F}"/>
              </a:ext>
            </a:extLst>
          </p:cNvPr>
          <p:cNvSpPr txBox="1"/>
          <p:nvPr/>
        </p:nvSpPr>
        <p:spPr>
          <a:xfrm>
            <a:off x="54836" y="5914130"/>
            <a:ext cx="526106" cy="369332"/>
          </a:xfrm>
          <a:prstGeom prst="rect">
            <a:avLst/>
          </a:prstGeom>
          <a:noFill/>
        </p:spPr>
        <p:txBody>
          <a:bodyPr wrap="none" rtlCol="0">
            <a:spAutoFit/>
          </a:bodyPr>
          <a:lstStyle/>
          <a:p>
            <a:r>
              <a:rPr lang="en-US" b="1" dirty="0"/>
              <a:t>AM</a:t>
            </a:r>
          </a:p>
        </p:txBody>
      </p:sp>
      <p:sp>
        <p:nvSpPr>
          <p:cNvPr id="6" name="TextBox 5">
            <a:extLst>
              <a:ext uri="{FF2B5EF4-FFF2-40B4-BE49-F238E27FC236}">
                <a16:creationId xmlns:a16="http://schemas.microsoft.com/office/drawing/2014/main" id="{09394309-84C5-41B1-B6DE-6AA20200151E}"/>
              </a:ext>
            </a:extLst>
          </p:cNvPr>
          <p:cNvSpPr txBox="1"/>
          <p:nvPr/>
        </p:nvSpPr>
        <p:spPr>
          <a:xfrm>
            <a:off x="54836" y="6283408"/>
            <a:ext cx="510076" cy="369332"/>
          </a:xfrm>
          <a:prstGeom prst="rect">
            <a:avLst/>
          </a:prstGeom>
          <a:noFill/>
        </p:spPr>
        <p:txBody>
          <a:bodyPr wrap="none" rtlCol="0">
            <a:spAutoFit/>
          </a:bodyPr>
          <a:lstStyle/>
          <a:p>
            <a:r>
              <a:rPr lang="en-US" b="1" dirty="0"/>
              <a:t>PM</a:t>
            </a:r>
          </a:p>
        </p:txBody>
      </p:sp>
      <p:sp>
        <p:nvSpPr>
          <p:cNvPr id="7" name="TextBox 6">
            <a:extLst>
              <a:ext uri="{FF2B5EF4-FFF2-40B4-BE49-F238E27FC236}">
                <a16:creationId xmlns:a16="http://schemas.microsoft.com/office/drawing/2014/main" id="{2FFA9913-B47C-48CB-80D7-9D63468EE847}"/>
              </a:ext>
            </a:extLst>
          </p:cNvPr>
          <p:cNvSpPr txBox="1"/>
          <p:nvPr/>
        </p:nvSpPr>
        <p:spPr>
          <a:xfrm>
            <a:off x="7750303" y="2861828"/>
            <a:ext cx="1005403" cy="369332"/>
          </a:xfrm>
          <a:prstGeom prst="rect">
            <a:avLst/>
          </a:prstGeom>
          <a:solidFill>
            <a:srgbClr val="7030A0"/>
          </a:solidFill>
          <a:effectLst/>
        </p:spPr>
        <p:txBody>
          <a:bodyPr wrap="square" rtlCol="0">
            <a:spAutoFit/>
          </a:bodyPr>
          <a:lstStyle/>
          <a:p>
            <a:pPr algn="ctr"/>
            <a:r>
              <a:rPr lang="en-US" b="1" dirty="0">
                <a:solidFill>
                  <a:schemeClr val="bg1"/>
                </a:solidFill>
              </a:rPr>
              <a:t>SEMDS</a:t>
            </a:r>
          </a:p>
        </p:txBody>
      </p:sp>
      <p:sp>
        <p:nvSpPr>
          <p:cNvPr id="8" name="TextBox 7">
            <a:extLst>
              <a:ext uri="{FF2B5EF4-FFF2-40B4-BE49-F238E27FC236}">
                <a16:creationId xmlns:a16="http://schemas.microsoft.com/office/drawing/2014/main" id="{1D99777B-7DF1-4BBF-BB02-5ACFAC569E77}"/>
              </a:ext>
            </a:extLst>
          </p:cNvPr>
          <p:cNvSpPr txBox="1"/>
          <p:nvPr/>
        </p:nvSpPr>
        <p:spPr>
          <a:xfrm>
            <a:off x="7750303" y="4862120"/>
            <a:ext cx="1005403" cy="369332"/>
          </a:xfrm>
          <a:prstGeom prst="rect">
            <a:avLst/>
          </a:prstGeom>
          <a:solidFill>
            <a:srgbClr val="FFC000"/>
          </a:solidFill>
          <a:effectLst/>
        </p:spPr>
        <p:txBody>
          <a:bodyPr wrap="none" rtlCol="0">
            <a:spAutoFit/>
          </a:bodyPr>
          <a:lstStyle/>
          <a:p>
            <a:pPr algn="ctr"/>
            <a:r>
              <a:rPr lang="en-US" b="1" dirty="0"/>
              <a:t>DSMCER</a:t>
            </a:r>
          </a:p>
        </p:txBody>
      </p:sp>
    </p:spTree>
    <p:extLst>
      <p:ext uri="{BB962C8B-B14F-4D97-AF65-F5344CB8AC3E}">
        <p14:creationId xmlns:p14="http://schemas.microsoft.com/office/powerpoint/2010/main" val="371939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quarters of courses in one!</a:t>
            </a:r>
          </a:p>
        </p:txBody>
      </p:sp>
      <p:sp>
        <p:nvSpPr>
          <p:cNvPr id="9" name="Content Placeholder 8">
            <a:extLst>
              <a:ext uri="{FF2B5EF4-FFF2-40B4-BE49-F238E27FC236}">
                <a16:creationId xmlns:a16="http://schemas.microsoft.com/office/drawing/2014/main" id="{9B20953F-1FF0-B048-A43D-981AF7DF254F}"/>
              </a:ext>
            </a:extLst>
          </p:cNvPr>
          <p:cNvSpPr>
            <a:spLocks noGrp="1"/>
          </p:cNvSpPr>
          <p:nvPr>
            <p:ph idx="1"/>
          </p:nvPr>
        </p:nvSpPr>
        <p:spPr>
          <a:xfrm>
            <a:off x="182880" y="1600200"/>
            <a:ext cx="8961120" cy="5057172"/>
          </a:xfrm>
        </p:spPr>
        <p:txBody>
          <a:bodyPr>
            <a:normAutofit/>
          </a:bodyPr>
          <a:lstStyle/>
          <a:p>
            <a:r>
              <a:rPr lang="en-US" dirty="0"/>
              <a:t>Two quarter courses make up training</a:t>
            </a:r>
          </a:p>
          <a:p>
            <a:pPr lvl="1"/>
            <a:r>
              <a:rPr lang="en-US" dirty="0">
                <a:solidFill>
                  <a:srgbClr val="7030A0"/>
                </a:solidFill>
              </a:rPr>
              <a:t>CHEME 546: Software Engineering for Molecular Data Scientists (SEMDS)</a:t>
            </a:r>
          </a:p>
          <a:p>
            <a:pPr lvl="2"/>
            <a:r>
              <a:rPr lang="en-US" dirty="0"/>
              <a:t>One quarter (10 weeks)</a:t>
            </a:r>
          </a:p>
          <a:p>
            <a:pPr lvl="1"/>
            <a:r>
              <a:rPr lang="en-US" dirty="0">
                <a:solidFill>
                  <a:schemeClr val="accent6">
                    <a:lumMod val="50000"/>
                  </a:schemeClr>
                </a:solidFill>
              </a:rPr>
              <a:t>CHEME 545: Data Science Methods for Chemical Engineering Research (DSMCER)</a:t>
            </a:r>
          </a:p>
          <a:p>
            <a:pPr lvl="2"/>
            <a:r>
              <a:rPr lang="en-US" dirty="0"/>
              <a:t>One quarter (10 weeks)</a:t>
            </a:r>
          </a:p>
          <a:p>
            <a:r>
              <a:rPr lang="en-US" dirty="0"/>
              <a:t>We run these concurrently</a:t>
            </a:r>
          </a:p>
        </p:txBody>
      </p:sp>
      <p:sp>
        <p:nvSpPr>
          <p:cNvPr id="7" name="TextBox 6">
            <a:extLst>
              <a:ext uri="{FF2B5EF4-FFF2-40B4-BE49-F238E27FC236}">
                <a16:creationId xmlns:a16="http://schemas.microsoft.com/office/drawing/2014/main" id="{2FFA9913-B47C-48CB-80D7-9D63468EE847}"/>
              </a:ext>
            </a:extLst>
          </p:cNvPr>
          <p:cNvSpPr txBox="1"/>
          <p:nvPr/>
        </p:nvSpPr>
        <p:spPr>
          <a:xfrm>
            <a:off x="7750303" y="2861828"/>
            <a:ext cx="1005403" cy="369332"/>
          </a:xfrm>
          <a:prstGeom prst="rect">
            <a:avLst/>
          </a:prstGeom>
          <a:solidFill>
            <a:srgbClr val="7030A0"/>
          </a:solidFill>
          <a:effectLst/>
        </p:spPr>
        <p:txBody>
          <a:bodyPr wrap="square" rtlCol="0">
            <a:spAutoFit/>
          </a:bodyPr>
          <a:lstStyle/>
          <a:p>
            <a:pPr algn="ctr"/>
            <a:r>
              <a:rPr lang="en-US" b="1" dirty="0">
                <a:solidFill>
                  <a:schemeClr val="bg1"/>
                </a:solidFill>
              </a:rPr>
              <a:t>SEMDS</a:t>
            </a:r>
          </a:p>
        </p:txBody>
      </p:sp>
      <p:sp>
        <p:nvSpPr>
          <p:cNvPr id="8" name="TextBox 7">
            <a:extLst>
              <a:ext uri="{FF2B5EF4-FFF2-40B4-BE49-F238E27FC236}">
                <a16:creationId xmlns:a16="http://schemas.microsoft.com/office/drawing/2014/main" id="{1D99777B-7DF1-4BBF-BB02-5ACFAC569E77}"/>
              </a:ext>
            </a:extLst>
          </p:cNvPr>
          <p:cNvSpPr txBox="1"/>
          <p:nvPr/>
        </p:nvSpPr>
        <p:spPr>
          <a:xfrm>
            <a:off x="7750303" y="4862120"/>
            <a:ext cx="1005403" cy="369332"/>
          </a:xfrm>
          <a:prstGeom prst="rect">
            <a:avLst/>
          </a:prstGeom>
          <a:solidFill>
            <a:srgbClr val="FFC000"/>
          </a:solidFill>
          <a:effectLst/>
        </p:spPr>
        <p:txBody>
          <a:bodyPr wrap="none" rtlCol="0">
            <a:spAutoFit/>
          </a:bodyPr>
          <a:lstStyle/>
          <a:p>
            <a:pPr algn="ctr"/>
            <a:r>
              <a:rPr lang="en-US" b="1" dirty="0"/>
              <a:t>DSMCER</a:t>
            </a:r>
          </a:p>
        </p:txBody>
      </p:sp>
      <p:graphicFrame>
        <p:nvGraphicFramePr>
          <p:cNvPr id="10" name="Content Placeholder 5">
            <a:extLst>
              <a:ext uri="{FF2B5EF4-FFF2-40B4-BE49-F238E27FC236}">
                <a16:creationId xmlns:a16="http://schemas.microsoft.com/office/drawing/2014/main" id="{4EE99A38-897B-49E9-9A7C-974AC908CAC9}"/>
              </a:ext>
            </a:extLst>
          </p:cNvPr>
          <p:cNvGraphicFramePr>
            <a:graphicFrameLocks/>
          </p:cNvGraphicFramePr>
          <p:nvPr>
            <p:extLst>
              <p:ext uri="{D42A27DB-BD31-4B8C-83A1-F6EECF244321}">
                <p14:modId xmlns:p14="http://schemas.microsoft.com/office/powerpoint/2010/main" val="1616615575"/>
              </p:ext>
            </p:extLst>
          </p:nvPr>
        </p:nvGraphicFramePr>
        <p:xfrm>
          <a:off x="526106" y="5568413"/>
          <a:ext cx="822960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306774372"/>
                    </a:ext>
                  </a:extLst>
                </a:gridCol>
                <a:gridCol w="411480">
                  <a:extLst>
                    <a:ext uri="{9D8B030D-6E8A-4147-A177-3AD203B41FA5}">
                      <a16:colId xmlns:a16="http://schemas.microsoft.com/office/drawing/2014/main" val="4268224617"/>
                    </a:ext>
                  </a:extLst>
                </a:gridCol>
                <a:gridCol w="411480">
                  <a:extLst>
                    <a:ext uri="{9D8B030D-6E8A-4147-A177-3AD203B41FA5}">
                      <a16:colId xmlns:a16="http://schemas.microsoft.com/office/drawing/2014/main" val="2793783420"/>
                    </a:ext>
                  </a:extLst>
                </a:gridCol>
                <a:gridCol w="411480">
                  <a:extLst>
                    <a:ext uri="{9D8B030D-6E8A-4147-A177-3AD203B41FA5}">
                      <a16:colId xmlns:a16="http://schemas.microsoft.com/office/drawing/2014/main" val="615464979"/>
                    </a:ext>
                  </a:extLst>
                </a:gridCol>
                <a:gridCol w="411480">
                  <a:extLst>
                    <a:ext uri="{9D8B030D-6E8A-4147-A177-3AD203B41FA5}">
                      <a16:colId xmlns:a16="http://schemas.microsoft.com/office/drawing/2014/main" val="1606422385"/>
                    </a:ext>
                  </a:extLst>
                </a:gridCol>
                <a:gridCol w="411480">
                  <a:extLst>
                    <a:ext uri="{9D8B030D-6E8A-4147-A177-3AD203B41FA5}">
                      <a16:colId xmlns:a16="http://schemas.microsoft.com/office/drawing/2014/main" val="1279734725"/>
                    </a:ext>
                  </a:extLst>
                </a:gridCol>
                <a:gridCol w="411480">
                  <a:extLst>
                    <a:ext uri="{9D8B030D-6E8A-4147-A177-3AD203B41FA5}">
                      <a16:colId xmlns:a16="http://schemas.microsoft.com/office/drawing/2014/main" val="3915519747"/>
                    </a:ext>
                  </a:extLst>
                </a:gridCol>
                <a:gridCol w="411480">
                  <a:extLst>
                    <a:ext uri="{9D8B030D-6E8A-4147-A177-3AD203B41FA5}">
                      <a16:colId xmlns:a16="http://schemas.microsoft.com/office/drawing/2014/main" val="3400307017"/>
                    </a:ext>
                  </a:extLst>
                </a:gridCol>
                <a:gridCol w="411480">
                  <a:extLst>
                    <a:ext uri="{9D8B030D-6E8A-4147-A177-3AD203B41FA5}">
                      <a16:colId xmlns:a16="http://schemas.microsoft.com/office/drawing/2014/main" val="4030438101"/>
                    </a:ext>
                  </a:extLst>
                </a:gridCol>
                <a:gridCol w="411480">
                  <a:extLst>
                    <a:ext uri="{9D8B030D-6E8A-4147-A177-3AD203B41FA5}">
                      <a16:colId xmlns:a16="http://schemas.microsoft.com/office/drawing/2014/main" val="3268514296"/>
                    </a:ext>
                  </a:extLst>
                </a:gridCol>
                <a:gridCol w="411480">
                  <a:extLst>
                    <a:ext uri="{9D8B030D-6E8A-4147-A177-3AD203B41FA5}">
                      <a16:colId xmlns:a16="http://schemas.microsoft.com/office/drawing/2014/main" val="3044975776"/>
                    </a:ext>
                  </a:extLst>
                </a:gridCol>
                <a:gridCol w="411480">
                  <a:extLst>
                    <a:ext uri="{9D8B030D-6E8A-4147-A177-3AD203B41FA5}">
                      <a16:colId xmlns:a16="http://schemas.microsoft.com/office/drawing/2014/main" val="4140023459"/>
                    </a:ext>
                  </a:extLst>
                </a:gridCol>
                <a:gridCol w="411480">
                  <a:extLst>
                    <a:ext uri="{9D8B030D-6E8A-4147-A177-3AD203B41FA5}">
                      <a16:colId xmlns:a16="http://schemas.microsoft.com/office/drawing/2014/main" val="4170699844"/>
                    </a:ext>
                  </a:extLst>
                </a:gridCol>
                <a:gridCol w="411480">
                  <a:extLst>
                    <a:ext uri="{9D8B030D-6E8A-4147-A177-3AD203B41FA5}">
                      <a16:colId xmlns:a16="http://schemas.microsoft.com/office/drawing/2014/main" val="4055338445"/>
                    </a:ext>
                  </a:extLst>
                </a:gridCol>
                <a:gridCol w="411480">
                  <a:extLst>
                    <a:ext uri="{9D8B030D-6E8A-4147-A177-3AD203B41FA5}">
                      <a16:colId xmlns:a16="http://schemas.microsoft.com/office/drawing/2014/main" val="2579307184"/>
                    </a:ext>
                  </a:extLst>
                </a:gridCol>
                <a:gridCol w="411480">
                  <a:extLst>
                    <a:ext uri="{9D8B030D-6E8A-4147-A177-3AD203B41FA5}">
                      <a16:colId xmlns:a16="http://schemas.microsoft.com/office/drawing/2014/main" val="559699521"/>
                    </a:ext>
                  </a:extLst>
                </a:gridCol>
                <a:gridCol w="411480">
                  <a:extLst>
                    <a:ext uri="{9D8B030D-6E8A-4147-A177-3AD203B41FA5}">
                      <a16:colId xmlns:a16="http://schemas.microsoft.com/office/drawing/2014/main" val="3168596760"/>
                    </a:ext>
                  </a:extLst>
                </a:gridCol>
                <a:gridCol w="411480">
                  <a:extLst>
                    <a:ext uri="{9D8B030D-6E8A-4147-A177-3AD203B41FA5}">
                      <a16:colId xmlns:a16="http://schemas.microsoft.com/office/drawing/2014/main" val="3985745943"/>
                    </a:ext>
                  </a:extLst>
                </a:gridCol>
                <a:gridCol w="411480">
                  <a:extLst>
                    <a:ext uri="{9D8B030D-6E8A-4147-A177-3AD203B41FA5}">
                      <a16:colId xmlns:a16="http://schemas.microsoft.com/office/drawing/2014/main" val="2233587032"/>
                    </a:ext>
                  </a:extLst>
                </a:gridCol>
                <a:gridCol w="411480">
                  <a:extLst>
                    <a:ext uri="{9D8B030D-6E8A-4147-A177-3AD203B41FA5}">
                      <a16:colId xmlns:a16="http://schemas.microsoft.com/office/drawing/2014/main" val="1095249320"/>
                    </a:ext>
                  </a:extLst>
                </a:gridCol>
              </a:tblGrid>
              <a:tr h="370840">
                <a:tc gridSpan="2">
                  <a:txBody>
                    <a:bodyPr/>
                    <a:lstStyle/>
                    <a:p>
                      <a:pPr algn="ctr"/>
                      <a:r>
                        <a:rPr lang="en-US" sz="1400" b="0" dirty="0"/>
                        <a:t>Week 1</a:t>
                      </a:r>
                    </a:p>
                  </a:txBody>
                  <a:tcPr anchor="b">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10</a:t>
                      </a:r>
                    </a:p>
                  </a:txBody>
                  <a:tcPr anchor="b">
                    <a:lnL w="12700" cap="flat" cmpd="sng" algn="ctr">
                      <a:solidFill>
                        <a:schemeClr val="tx1"/>
                      </a:solidFill>
                      <a:prstDash val="solid"/>
                      <a:round/>
                      <a:headEnd type="none" w="med" len="med"/>
                      <a:tailEnd type="none" w="med" len="med"/>
                    </a:lnL>
                    <a:noFill/>
                  </a:tcPr>
                </a:tc>
                <a:tc hMerge="1">
                  <a:txBody>
                    <a:bodyPr/>
                    <a:lstStyle/>
                    <a:p>
                      <a:pPr algn="ctr"/>
                      <a:endParaRPr lang="en-US" sz="1200" dirty="0"/>
                    </a:p>
                  </a:txBody>
                  <a:tcPr anchor="b">
                    <a:noFill/>
                  </a:tcPr>
                </a:tc>
                <a:extLst>
                  <a:ext uri="{0D108BD9-81ED-4DB2-BD59-A6C34878D82A}">
                    <a16:rowId xmlns:a16="http://schemas.microsoft.com/office/drawing/2014/main" val="661351217"/>
                  </a:ext>
                </a:extLst>
              </a:tr>
              <a:tr h="370840">
                <a:tc>
                  <a:txBody>
                    <a:bodyPr/>
                    <a:lstStyle/>
                    <a:p>
                      <a:endParaRPr lang="en-US" dirty="0"/>
                    </a:p>
                  </a:txBody>
                  <a:tcPr>
                    <a:solidFill>
                      <a:srgbClr val="FFC10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1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100"/>
                    </a:solidFill>
                  </a:tcPr>
                </a:tc>
                <a:tc>
                  <a:txBody>
                    <a:bodyPr/>
                    <a:lstStyle/>
                    <a:p>
                      <a:endParaRPr lang="en-US" dirty="0"/>
                    </a:p>
                  </a:txBody>
                  <a:tcPr>
                    <a:solidFill>
                      <a:srgbClr val="FFC000"/>
                    </a:solidFill>
                  </a:tcPr>
                </a:tc>
                <a:tc>
                  <a:txBody>
                    <a:bodyPr/>
                    <a:lstStyle/>
                    <a:p>
                      <a:endParaRPr lang="en-US" dirty="0"/>
                    </a:p>
                  </a:txBody>
                  <a:tcPr>
                    <a:solidFill>
                      <a:srgbClr val="FFC100"/>
                    </a:solidFill>
                  </a:tcPr>
                </a:tc>
                <a:tc>
                  <a:txBody>
                    <a:bodyPr/>
                    <a:lstStyle/>
                    <a:p>
                      <a:endParaRPr lang="en-US" dirty="0"/>
                    </a:p>
                  </a:txBody>
                  <a:tcPr>
                    <a:solidFill>
                      <a:srgbClr val="702FA0"/>
                    </a:solidFill>
                  </a:tcPr>
                </a:tc>
                <a:tc>
                  <a:txBody>
                    <a:bodyPr/>
                    <a:lstStyle/>
                    <a:p>
                      <a:endParaRPr lang="en-US" dirty="0"/>
                    </a:p>
                  </a:txBody>
                  <a:tcPr>
                    <a:solidFill>
                      <a:srgbClr val="FFC100"/>
                    </a:solidFill>
                  </a:tcPr>
                </a:tc>
                <a:tc>
                  <a:txBody>
                    <a:bodyPr/>
                    <a:lstStyle/>
                    <a:p>
                      <a:endParaRPr lang="en-US" dirty="0"/>
                    </a:p>
                  </a:txBody>
                  <a:tcPr>
                    <a:solidFill>
                      <a:srgbClr val="702FA0"/>
                    </a:solidFill>
                  </a:tcPr>
                </a:tc>
                <a:tc>
                  <a:txBody>
                    <a:bodyPr/>
                    <a:lstStyle/>
                    <a:p>
                      <a:endParaRPr lang="en-US" dirty="0"/>
                    </a:p>
                  </a:txBody>
                  <a:tcPr>
                    <a:solidFill>
                      <a:srgbClr val="FFC100"/>
                    </a:solidFill>
                  </a:tcPr>
                </a:tc>
                <a:tc>
                  <a:txBody>
                    <a:bodyPr/>
                    <a:lstStyle/>
                    <a:p>
                      <a:endParaRPr lang="en-US" dirty="0"/>
                    </a:p>
                  </a:txBody>
                  <a:tcPr>
                    <a:solidFill>
                      <a:srgbClr val="FFC100"/>
                    </a:solidFill>
                  </a:tcPr>
                </a:tc>
                <a:tc>
                  <a:txBody>
                    <a:bodyPr/>
                    <a:lstStyle/>
                    <a:p>
                      <a:endParaRPr lang="en-US" dirty="0"/>
                    </a:p>
                  </a:txBody>
                  <a:tcPr>
                    <a:solidFill>
                      <a:srgbClr val="7030A0"/>
                    </a:solidFill>
                  </a:tcPr>
                </a:tc>
                <a:extLst>
                  <a:ext uri="{0D108BD9-81ED-4DB2-BD59-A6C34878D82A}">
                    <a16:rowId xmlns:a16="http://schemas.microsoft.com/office/drawing/2014/main" val="1367006234"/>
                  </a:ext>
                </a:extLst>
              </a:tr>
              <a:tr h="370840">
                <a:tc>
                  <a:txBody>
                    <a:bodyPr/>
                    <a:lstStyle/>
                    <a:p>
                      <a:endParaRPr lang="en-US" dirty="0"/>
                    </a:p>
                  </a:txBody>
                  <a:tcPr>
                    <a:solidFill>
                      <a:srgbClr val="702F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7030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702FA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702FA0"/>
                    </a:solidFill>
                  </a:tcPr>
                </a:tc>
                <a:extLst>
                  <a:ext uri="{0D108BD9-81ED-4DB2-BD59-A6C34878D82A}">
                    <a16:rowId xmlns:a16="http://schemas.microsoft.com/office/drawing/2014/main" val="38526336"/>
                  </a:ext>
                </a:extLst>
              </a:tr>
            </a:tbl>
          </a:graphicData>
        </a:graphic>
      </p:graphicFrame>
      <p:sp>
        <p:nvSpPr>
          <p:cNvPr id="11" name="TextBox 10">
            <a:extLst>
              <a:ext uri="{FF2B5EF4-FFF2-40B4-BE49-F238E27FC236}">
                <a16:creationId xmlns:a16="http://schemas.microsoft.com/office/drawing/2014/main" id="{B621A042-A8EA-4D5E-A5C7-CD972A324E96}"/>
              </a:ext>
            </a:extLst>
          </p:cNvPr>
          <p:cNvSpPr txBox="1"/>
          <p:nvPr/>
        </p:nvSpPr>
        <p:spPr>
          <a:xfrm>
            <a:off x="54836" y="5937691"/>
            <a:ext cx="526106" cy="369332"/>
          </a:xfrm>
          <a:prstGeom prst="rect">
            <a:avLst/>
          </a:prstGeom>
          <a:noFill/>
        </p:spPr>
        <p:txBody>
          <a:bodyPr wrap="none" rtlCol="0">
            <a:spAutoFit/>
          </a:bodyPr>
          <a:lstStyle/>
          <a:p>
            <a:r>
              <a:rPr lang="en-US" b="1" dirty="0"/>
              <a:t>AM</a:t>
            </a:r>
          </a:p>
        </p:txBody>
      </p:sp>
      <p:sp>
        <p:nvSpPr>
          <p:cNvPr id="12" name="TextBox 11">
            <a:extLst>
              <a:ext uri="{FF2B5EF4-FFF2-40B4-BE49-F238E27FC236}">
                <a16:creationId xmlns:a16="http://schemas.microsoft.com/office/drawing/2014/main" id="{BC4573FF-529A-4A63-A0FC-73DB14AB075C}"/>
              </a:ext>
            </a:extLst>
          </p:cNvPr>
          <p:cNvSpPr txBox="1"/>
          <p:nvPr/>
        </p:nvSpPr>
        <p:spPr>
          <a:xfrm>
            <a:off x="54836" y="6306969"/>
            <a:ext cx="510076" cy="369332"/>
          </a:xfrm>
          <a:prstGeom prst="rect">
            <a:avLst/>
          </a:prstGeom>
          <a:noFill/>
        </p:spPr>
        <p:txBody>
          <a:bodyPr wrap="none" rtlCol="0">
            <a:spAutoFit/>
          </a:bodyPr>
          <a:lstStyle/>
          <a:p>
            <a:r>
              <a:rPr lang="en-US" b="1" dirty="0"/>
              <a:t>PM</a:t>
            </a:r>
          </a:p>
        </p:txBody>
      </p:sp>
    </p:spTree>
    <p:extLst>
      <p:ext uri="{BB962C8B-B14F-4D97-AF65-F5344CB8AC3E}">
        <p14:creationId xmlns:p14="http://schemas.microsoft.com/office/powerpoint/2010/main" val="2551542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Evan</a:t>
            </a:r>
          </a:p>
        </p:txBody>
      </p:sp>
      <p:sp>
        <p:nvSpPr>
          <p:cNvPr id="6" name="TextBox 5">
            <a:extLst>
              <a:ext uri="{FF2B5EF4-FFF2-40B4-BE49-F238E27FC236}">
                <a16:creationId xmlns:a16="http://schemas.microsoft.com/office/drawing/2014/main" id="{9F8EB6C0-E5DB-0245-87DF-D291E845C7A3}"/>
              </a:ext>
            </a:extLst>
          </p:cNvPr>
          <p:cNvSpPr txBox="1"/>
          <p:nvPr/>
        </p:nvSpPr>
        <p:spPr>
          <a:xfrm>
            <a:off x="369411" y="4538227"/>
            <a:ext cx="4639456" cy="1092607"/>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BNS 236</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evankomp+dsmcer@uw.edu</a:t>
            </a:r>
            <a:r>
              <a:rPr lang="en-US" sz="2000" dirty="0">
                <a:latin typeface="Lato" panose="020F0502020204030203" pitchFamily="34" charset="0"/>
                <a:ea typeface="Lato" panose="020F0502020204030203" pitchFamily="34" charset="0"/>
                <a:cs typeface="Lato" panose="020F0502020204030203" pitchFamily="34" charset="0"/>
              </a:rPr>
              <a:t> </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 Hours:  M 11:00 @ BNS 241</a:t>
            </a:r>
          </a:p>
        </p:txBody>
      </p:sp>
      <p:sp>
        <p:nvSpPr>
          <p:cNvPr id="5" name="Content Placeholder 4">
            <a:extLst>
              <a:ext uri="{FF2B5EF4-FFF2-40B4-BE49-F238E27FC236}">
                <a16:creationId xmlns:a16="http://schemas.microsoft.com/office/drawing/2014/main" id="{BCEBCA0E-9789-964F-8C61-F824673AC197}"/>
              </a:ext>
            </a:extLst>
          </p:cNvPr>
          <p:cNvSpPr>
            <a:spLocks noGrp="1"/>
          </p:cNvSpPr>
          <p:nvPr>
            <p:ph idx="1"/>
          </p:nvPr>
        </p:nvSpPr>
        <p:spPr>
          <a:xfrm>
            <a:off x="4659789" y="1799780"/>
            <a:ext cx="4114800" cy="4510456"/>
          </a:xfrm>
        </p:spPr>
        <p:txBody>
          <a:bodyPr>
            <a:normAutofit/>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ChE (BS), PhD student in </a:t>
            </a:r>
            <a:r>
              <a:rPr lang="en-US" sz="2400" dirty="0" err="1">
                <a:latin typeface="Lato" panose="020F0502020204030203" pitchFamily="34" charset="0"/>
                <a:ea typeface="Lato" panose="020F0502020204030203" pitchFamily="34" charset="0"/>
                <a:cs typeface="Lato" panose="020F0502020204030203" pitchFamily="34" charset="0"/>
              </a:rPr>
              <a:t>ChemE</a:t>
            </a:r>
            <a:endParaRPr lang="en-US" sz="2400" dirty="0">
              <a:latin typeface="Lato" panose="020F0502020204030203" pitchFamily="34" charset="0"/>
              <a:ea typeface="Lato" panose="020F0502020204030203" pitchFamily="34" charset="0"/>
              <a:cs typeface="Lato" panose="020F0502020204030203" pitchFamily="34" charset="0"/>
            </a:endParaRP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a:t>
            </a:r>
            <a:r>
              <a:rPr lang="en-US" dirty="0"/>
              <a:t>Conducting and Teaching at the intersection of Machine Learning and Chemical/Biological sciences, Reaction Kinetics, Protein Stability </a:t>
            </a:r>
            <a:endParaRPr lang="en-US" sz="24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descr="A person lying on a rock&#10;&#10;Description automatically generated with medium confidence">
            <a:extLst>
              <a:ext uri="{FF2B5EF4-FFF2-40B4-BE49-F238E27FC236}">
                <a16:creationId xmlns:a16="http://schemas.microsoft.com/office/drawing/2014/main" id="{F13A5E58-4E2C-2CBF-8A09-59833B3B6BF9}"/>
              </a:ext>
            </a:extLst>
          </p:cNvPr>
          <p:cNvPicPr>
            <a:picLocks noChangeAspect="1"/>
          </p:cNvPicPr>
          <p:nvPr/>
        </p:nvPicPr>
        <p:blipFill>
          <a:blip r:embed="rId3"/>
          <a:stretch>
            <a:fillRect/>
          </a:stretch>
        </p:blipFill>
        <p:spPr>
          <a:xfrm>
            <a:off x="921835" y="1911392"/>
            <a:ext cx="3033132" cy="2272827"/>
          </a:xfrm>
          <a:prstGeom prst="rect">
            <a:avLst/>
          </a:prstGeom>
        </p:spPr>
      </p:pic>
    </p:spTree>
    <p:extLst>
      <p:ext uri="{BB962C8B-B14F-4D97-AF65-F5344CB8AC3E}">
        <p14:creationId xmlns:p14="http://schemas.microsoft.com/office/powerpoint/2010/main" val="4088569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Dave Beck</a:t>
            </a:r>
          </a:p>
        </p:txBody>
      </p:sp>
      <p:sp>
        <p:nvSpPr>
          <p:cNvPr id="6" name="TextBox 5">
            <a:extLst>
              <a:ext uri="{FF2B5EF4-FFF2-40B4-BE49-F238E27FC236}">
                <a16:creationId xmlns:a16="http://schemas.microsoft.com/office/drawing/2014/main" id="{9F8EB6C0-E5DB-0245-87DF-D291E845C7A3}"/>
              </a:ext>
            </a:extLst>
          </p:cNvPr>
          <p:cNvSpPr txBox="1"/>
          <p:nvPr/>
        </p:nvSpPr>
        <p:spPr>
          <a:xfrm>
            <a:off x="341384" y="5651098"/>
            <a:ext cx="2550891" cy="746358"/>
          </a:xfrm>
          <a:prstGeom prst="rect">
            <a:avLst/>
          </a:prstGeom>
          <a:noFill/>
        </p:spPr>
        <p:txBody>
          <a:bodyPr wrap="non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dacb@uw.edu</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D1525FFF-677D-8049-9D84-63D9F0F565B5}"/>
              </a:ext>
            </a:extLst>
          </p:cNvPr>
          <p:cNvSpPr>
            <a:spLocks noGrp="1"/>
          </p:cNvSpPr>
          <p:nvPr>
            <p:ph idx="1"/>
          </p:nvPr>
        </p:nvSpPr>
        <p:spPr>
          <a:xfrm>
            <a:off x="4572000" y="1673399"/>
            <a:ext cx="4114800" cy="4510456"/>
          </a:xfrm>
        </p:spPr>
        <p:txBody>
          <a:bodyPr>
            <a:normAutofit fontScale="92500" lnSpcReduction="10000"/>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Computer science, biology, chemistry (BS); Medicinal Chemistry (PhD); </a:t>
            </a:r>
            <a:r>
              <a:rPr lang="en-US" sz="2400" dirty="0" err="1">
                <a:latin typeface="Lato" panose="020F0502020204030203" pitchFamily="34" charset="0"/>
                <a:ea typeface="Lato" panose="020F0502020204030203" pitchFamily="34" charset="0"/>
                <a:cs typeface="Lato" panose="020F0502020204030203" pitchFamily="34" charset="0"/>
              </a:rPr>
              <a:t>BioE</a:t>
            </a:r>
            <a:r>
              <a:rPr lang="en-US" sz="2400" dirty="0">
                <a:latin typeface="Lato" panose="020F0502020204030203" pitchFamily="34" charset="0"/>
                <a:ea typeface="Lato" panose="020F0502020204030203" pitchFamily="34" charset="0"/>
                <a:cs typeface="Lato" panose="020F0502020204030203" pitchFamily="34" charset="0"/>
              </a:rPr>
              <a:t> (post-doc)</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Molecular data science with applications in energy, environment and health. </a:t>
            </a:r>
            <a:r>
              <a:rPr lang="en-US" dirty="0"/>
              <a:t>Scientific software engineering for reproducibility.</a:t>
            </a:r>
            <a:endParaRPr lang="en-US" sz="2400" dirty="0">
              <a:latin typeface="Lato" panose="020F0502020204030203" pitchFamily="34" charset="0"/>
              <a:ea typeface="Lato" panose="020F0502020204030203" pitchFamily="34" charset="0"/>
              <a:cs typeface="Lato" panose="020F0502020204030203" pitchFamily="34" charset="0"/>
            </a:endParaRPr>
          </a:p>
          <a:p>
            <a:pPr lvl="1"/>
            <a:r>
              <a:rPr lang="en-US" dirty="0"/>
              <a:t>Molecular mechanics</a:t>
            </a:r>
          </a:p>
          <a:p>
            <a:pPr lvl="1"/>
            <a:r>
              <a:rPr lang="en-US" dirty="0"/>
              <a:t>*omics</a:t>
            </a:r>
          </a:p>
          <a:p>
            <a:pPr lvl="1"/>
            <a:r>
              <a:rPr lang="en-US" dirty="0">
                <a:latin typeface="Lato" panose="020F0502020204030203" pitchFamily="34" charset="0"/>
                <a:ea typeface="Lato" panose="020F0502020204030203" pitchFamily="34" charset="0"/>
                <a:cs typeface="Lato" panose="020F0502020204030203" pitchFamily="34" charset="0"/>
              </a:rPr>
              <a:t>ML in molecular settings</a:t>
            </a:r>
          </a:p>
        </p:txBody>
      </p:sp>
      <p:pic>
        <p:nvPicPr>
          <p:cNvPr id="3" name="Picture 2">
            <a:extLst>
              <a:ext uri="{FF2B5EF4-FFF2-40B4-BE49-F238E27FC236}">
                <a16:creationId xmlns:a16="http://schemas.microsoft.com/office/drawing/2014/main" id="{D93EC20C-42F8-864C-AEFD-123EF597F435}"/>
              </a:ext>
            </a:extLst>
          </p:cNvPr>
          <p:cNvPicPr>
            <a:picLocks noChangeAspect="1"/>
          </p:cNvPicPr>
          <p:nvPr/>
        </p:nvPicPr>
        <p:blipFill>
          <a:blip r:embed="rId3"/>
          <a:stretch>
            <a:fillRect/>
          </a:stretch>
        </p:blipFill>
        <p:spPr>
          <a:xfrm>
            <a:off x="983492" y="1524000"/>
            <a:ext cx="2946400" cy="3810000"/>
          </a:xfrm>
          <a:prstGeom prst="rect">
            <a:avLst/>
          </a:prstGeom>
        </p:spPr>
      </p:pic>
    </p:spTree>
    <p:extLst>
      <p:ext uri="{BB962C8B-B14F-4D97-AF65-F5344CB8AC3E}">
        <p14:creationId xmlns:p14="http://schemas.microsoft.com/office/powerpoint/2010/main" val="874530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Molecular Data Science</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199571" y="1543988"/>
            <a:ext cx="8737599" cy="5113384"/>
          </a:xfrm>
        </p:spPr>
        <p:txBody>
          <a:bodyPr>
            <a:normAutofit/>
          </a:bodyPr>
          <a:lstStyle/>
          <a:p>
            <a:pPr marL="0" indent="0" algn="ctr">
              <a:buNone/>
            </a:pPr>
            <a:r>
              <a:rPr lang="en-US" sz="2400" dirty="0"/>
              <a:t>Combining (a) diverse data sources and unique (b) molecular representations and (c) generative models to design new molecules.</a:t>
            </a:r>
          </a:p>
        </p:txBody>
      </p:sp>
      <p:sp>
        <p:nvSpPr>
          <p:cNvPr id="7" name="Rectangle 6">
            <a:extLst>
              <a:ext uri="{FF2B5EF4-FFF2-40B4-BE49-F238E27FC236}">
                <a16:creationId xmlns:a16="http://schemas.microsoft.com/office/drawing/2014/main" id="{9FB809E4-8C71-9C40-9F3C-82550325BF4D}"/>
              </a:ext>
            </a:extLst>
          </p:cNvPr>
          <p:cNvSpPr/>
          <p:nvPr/>
        </p:nvSpPr>
        <p:spPr>
          <a:xfrm>
            <a:off x="1" y="6511178"/>
            <a:ext cx="9194798" cy="276999"/>
          </a:xfrm>
          <a:prstGeom prst="rect">
            <a:avLst/>
          </a:prstGeom>
        </p:spPr>
        <p:txBody>
          <a:bodyPr wrap="square">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Ashraf, Joshi, Beck,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Pfaendtner</a:t>
            </a:r>
            <a:r>
              <a:rPr lang="en-US" sz="1200" i="1" dirty="0">
                <a:latin typeface="Helvetica Neue" panose="02000503000000020004" pitchFamily="2" charset="0"/>
                <a:ea typeface="Helvetica Neue" panose="02000503000000020004" pitchFamily="2" charset="0"/>
                <a:cs typeface="Helvetica Neue" panose="02000503000000020004" pitchFamily="2" charset="0"/>
              </a:rPr>
              <a:t>. Ann. Rev. Bio. Chem. Eng</a:t>
            </a:r>
            <a:r>
              <a:rPr 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sz="1200" b="0" i="0" u="sng" dirty="0">
                <a:solidFill>
                  <a:srgbClr val="FFFFFF"/>
                </a:solidFill>
                <a:effectLst/>
                <a:latin typeface="Source Sans Pro" panose="020B0604020202020204" pitchFamily="34" charset="0"/>
                <a:hlinkClick r:id="rId2"/>
              </a:rPr>
              <a:t>https://doi.org/10.1146/annurev-chembioeng-101220-102232</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26" name="Picture 2" descr="https://lh6.googleusercontent.com/c0U0UeDS1-mv0j5giJG-H4deIFZU9YCjHM1a7UgZodUQA-WBt4x3t84K52H3KBDiQJs5HNtSOTVdQtYVRTLZ-QAWFgz1pPE3PSkd-Pmh3xAP4woNwTYEtubxLO0PUihpSfwgYDim">
            <a:extLst>
              <a:ext uri="{FF2B5EF4-FFF2-40B4-BE49-F238E27FC236}">
                <a16:creationId xmlns:a16="http://schemas.microsoft.com/office/drawing/2014/main" id="{F28BA3E9-B8ED-FC41-AC13-06FE1C0E1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 y="3208178"/>
            <a:ext cx="3469420" cy="2445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O0TULFmQmINm84-ydd1RaaH5JYWR3ihF9lvSBQwESIWjuLrSdj_1zB9HyqPq6D6mZWlZS834c6mJXRtVz3jJZorSu0VrAdlkt6qMQM1Bjh-C4UJADDekup1_8Ou_dos-JoZ0H6Ma">
            <a:extLst>
              <a:ext uri="{FF2B5EF4-FFF2-40B4-BE49-F238E27FC236}">
                <a16:creationId xmlns:a16="http://schemas.microsoft.com/office/drawing/2014/main" id="{FA10308A-7703-B742-A583-736A9E161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5228" y="2703256"/>
            <a:ext cx="4771572" cy="12149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FadHDTSs6wWAalxQeD1NFtoFoiwUv7RMhGE751MUUqQF6T4W5kfpmYiTj1OCNx3hAELvSmTEczdA56CDCVIr3nLY44BEgKh742YgPMIwqEYFOQQbu6vF32rpjDrCJ0nxxrUMK4jO">
            <a:extLst>
              <a:ext uri="{FF2B5EF4-FFF2-40B4-BE49-F238E27FC236}">
                <a16:creationId xmlns:a16="http://schemas.microsoft.com/office/drawing/2014/main" id="{04AB7F07-4916-0145-BD75-6C4D3EADDF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4886" y="3973499"/>
            <a:ext cx="2443182" cy="24431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970E57-5F5B-C641-B744-7A227978F724}"/>
              </a:ext>
            </a:extLst>
          </p:cNvPr>
          <p:cNvSpPr txBox="1"/>
          <p:nvPr/>
        </p:nvSpPr>
        <p:spPr>
          <a:xfrm>
            <a:off x="356260" y="3028208"/>
            <a:ext cx="436338"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11A9A613-BDA1-1E4A-9323-2C28E306E3CC}"/>
              </a:ext>
            </a:extLst>
          </p:cNvPr>
          <p:cNvSpPr txBox="1"/>
          <p:nvPr/>
        </p:nvSpPr>
        <p:spPr>
          <a:xfrm>
            <a:off x="3664858" y="2621969"/>
            <a:ext cx="447558" cy="369332"/>
          </a:xfrm>
          <a:prstGeom prst="rect">
            <a:avLst/>
          </a:prstGeom>
          <a:noFill/>
        </p:spPr>
        <p:txBody>
          <a:bodyPr wrap="none" rtlCol="0">
            <a:spAutoFit/>
          </a:bodyPr>
          <a:lstStyle/>
          <a:p>
            <a:r>
              <a:rPr lang="en-US" dirty="0"/>
              <a:t>(b)</a:t>
            </a:r>
          </a:p>
        </p:txBody>
      </p:sp>
      <p:sp>
        <p:nvSpPr>
          <p:cNvPr id="13" name="TextBox 12">
            <a:extLst>
              <a:ext uri="{FF2B5EF4-FFF2-40B4-BE49-F238E27FC236}">
                <a16:creationId xmlns:a16="http://schemas.microsoft.com/office/drawing/2014/main" id="{FFD2D650-F972-1243-AD88-7955F7BBE485}"/>
              </a:ext>
            </a:extLst>
          </p:cNvPr>
          <p:cNvSpPr txBox="1"/>
          <p:nvPr/>
        </p:nvSpPr>
        <p:spPr>
          <a:xfrm>
            <a:off x="4576615" y="3973499"/>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1318697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23064</TotalTime>
  <Words>2812</Words>
  <Application>Microsoft Macintosh PowerPoint</Application>
  <PresentationFormat>On-screen Show (4:3)</PresentationFormat>
  <Paragraphs>634</Paragraphs>
  <Slides>41</Slides>
  <Notes>11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41</vt:i4>
      </vt:variant>
    </vt:vector>
  </HeadingPairs>
  <TitlesOfParts>
    <vt:vector size="56" baseType="lpstr">
      <vt:lpstr>Arial</vt:lpstr>
      <vt:lpstr>Avenir Next</vt:lpstr>
      <vt:lpstr>Calibri</vt:lpstr>
      <vt:lpstr>Cambria Math</vt:lpstr>
      <vt:lpstr>Courier New</vt:lpstr>
      <vt:lpstr>Helvetica Neue</vt:lpstr>
      <vt:lpstr>Helvetica Neue Light</vt:lpstr>
      <vt:lpstr>Helvetica Neue Medium</vt:lpstr>
      <vt:lpstr>Lato</vt:lpstr>
      <vt:lpstr>Lato Black</vt:lpstr>
      <vt:lpstr>Lato Heavy</vt:lpstr>
      <vt:lpstr>Lato Light</vt:lpstr>
      <vt:lpstr>Source Sans Pro</vt:lpstr>
      <vt:lpstr>Times New Roman</vt:lpstr>
      <vt:lpstr>Office Theme</vt:lpstr>
      <vt:lpstr>Data Science Methods for  Clean Energy Research (DSMCER) &amp; Software Engineering for (SEMDS) Molecular Data Scientists</vt:lpstr>
      <vt:lpstr>What is this class about?</vt:lpstr>
      <vt:lpstr>Course website &amp; setup</vt:lpstr>
      <vt:lpstr>Code of Conduct</vt:lpstr>
      <vt:lpstr>Two quarters of courses in one!</vt:lpstr>
      <vt:lpstr>Two quarters of courses in one!</vt:lpstr>
      <vt:lpstr>About Evan</vt:lpstr>
      <vt:lpstr>About Dave Beck</vt:lpstr>
      <vt:lpstr>Molecular Data Science</vt:lpstr>
      <vt:lpstr>Teaching Assistants</vt:lpstr>
      <vt:lpstr>Data + science? </vt:lpstr>
      <vt:lpstr>OMG, so much data!</vt:lpstr>
      <vt:lpstr>Computers then and now</vt:lpstr>
      <vt:lpstr>Need memory to store data</vt:lpstr>
      <vt:lpstr>Need time &amp; energy to compute</vt:lpstr>
      <vt:lpstr>This cost can be prohibitive</vt:lpstr>
      <vt:lpstr>Big Data + Big Compute =</vt:lpstr>
      <vt:lpstr>Your skillset is critical!</vt:lpstr>
      <vt:lpstr>New paradigm of data-intensive  discovery and innovation</vt:lpstr>
      <vt:lpstr>Data management</vt:lpstr>
      <vt:lpstr>New paradigm of data-intensive  discovery and innovation</vt:lpstr>
      <vt:lpstr>Visualization</vt:lpstr>
      <vt:lpstr>New paradigm of data-intensive  discovery and innovation</vt:lpstr>
      <vt:lpstr>Machine learning</vt:lpstr>
      <vt:lpstr>Supervised ML helps us accelerate</vt:lpstr>
      <vt:lpstr>SML requires labeled data</vt:lpstr>
      <vt:lpstr>SML requires labeled data</vt:lpstr>
      <vt:lpstr>Unsupervised ML can help us interpret</vt:lpstr>
      <vt:lpstr>USML does not need labels</vt:lpstr>
      <vt:lpstr>Dataset 1: HCEPDB</vt:lpstr>
      <vt:lpstr>Dataset 2: High Throughput DES</vt:lpstr>
      <vt:lpstr>Dataset 3: Breast Cancer Cells</vt:lpstr>
      <vt:lpstr>New paradigm of data-intensive  discovery and innovation</vt:lpstr>
      <vt:lpstr>Software engineering</vt:lpstr>
      <vt:lpstr>Software engineering</vt:lpstr>
      <vt:lpstr>We are all in this for your learning!</vt:lpstr>
      <vt:lpstr>Meet each other!</vt:lpstr>
      <vt:lpstr>What did you think?</vt:lpstr>
      <vt:lpstr>DIRECT to the rescue!</vt:lpstr>
      <vt:lpstr>eScience to the rescue!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Evan A Komp</cp:lastModifiedBy>
  <cp:revision>725</cp:revision>
  <cp:lastPrinted>2018-01-04T18:38:40Z</cp:lastPrinted>
  <dcterms:created xsi:type="dcterms:W3CDTF">2015-01-21T04:58:27Z</dcterms:created>
  <dcterms:modified xsi:type="dcterms:W3CDTF">2023-01-02T22:30:59Z</dcterms:modified>
</cp:coreProperties>
</file>